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2" r:id="rId1"/>
  </p:sldMasterIdLst>
  <p:notesMasterIdLst>
    <p:notesMasterId r:id="rId25"/>
  </p:notesMasterIdLst>
  <p:sldIdLst>
    <p:sldId id="256" r:id="rId2"/>
    <p:sldId id="292" r:id="rId3"/>
    <p:sldId id="350" r:id="rId4"/>
    <p:sldId id="351" r:id="rId5"/>
    <p:sldId id="352" r:id="rId6"/>
    <p:sldId id="324" r:id="rId7"/>
    <p:sldId id="353" r:id="rId8"/>
    <p:sldId id="359" r:id="rId9"/>
    <p:sldId id="354" r:id="rId10"/>
    <p:sldId id="341" r:id="rId11"/>
    <p:sldId id="327" r:id="rId12"/>
    <p:sldId id="328" r:id="rId13"/>
    <p:sldId id="329" r:id="rId14"/>
    <p:sldId id="330" r:id="rId15"/>
    <p:sldId id="331" r:id="rId16"/>
    <p:sldId id="332" r:id="rId17"/>
    <p:sldId id="333" r:id="rId18"/>
    <p:sldId id="355" r:id="rId19"/>
    <p:sldId id="334" r:id="rId20"/>
    <p:sldId id="335" r:id="rId21"/>
    <p:sldId id="356" r:id="rId22"/>
    <p:sldId id="357" r:id="rId23"/>
    <p:sldId id="35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FCCCC"/>
    <a:srgbClr val="FF3300"/>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098" autoAdjust="0"/>
    <p:restoredTop sz="88278" autoAdjust="0"/>
  </p:normalViewPr>
  <p:slideViewPr>
    <p:cSldViewPr>
      <p:cViewPr varScale="1">
        <p:scale>
          <a:sx n="79" d="100"/>
          <a:sy n="79" d="100"/>
        </p:scale>
        <p:origin x="528" y="184"/>
      </p:cViewPr>
      <p:guideLst>
        <p:guide orient="horz" pos="2160"/>
        <p:guide pos="3840"/>
      </p:guideLst>
    </p:cSldViewPr>
  </p:slideViewPr>
  <p:outlineViewPr>
    <p:cViewPr>
      <p:scale>
        <a:sx n="33" d="100"/>
        <a:sy n="33" d="100"/>
      </p:scale>
      <p:origin x="0" y="15162"/>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3.png>
</file>

<file path=ppt/media/image14.jpeg>
</file>

<file path=ppt/media/image15.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defRPr sz="1200">
                <a:ea typeface="宋体" panose="02010600030101010101" pitchFamily="2" charset="-122"/>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defRPr sz="1200">
                <a:ea typeface="宋体" panose="02010600030101010101" pitchFamily="2" charset="-122"/>
              </a:defRPr>
            </a:lvl1pPr>
          </a:lstStyle>
          <a:p>
            <a:pPr>
              <a:defRPr/>
            </a:pPr>
            <a:fld id="{7DE5E666-8FB3-44BE-BB5C-40D6C76555C9}" type="datetimeFigureOut">
              <a:rPr lang="zh-CN" altLang="en-US"/>
              <a:pPr>
                <a:defRPr/>
              </a:pPr>
              <a:t>2018/5/28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defRPr sz="1200">
                <a:ea typeface="宋体" panose="02010600030101010101" pitchFamily="2" charset="-122"/>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B0474EF6-7A94-479D-8045-120370AA7C67}" type="slidenum">
              <a:rPr lang="zh-CN" altLang="en-US"/>
              <a:pPr/>
              <a:t>‹#›</a:t>
            </a:fld>
            <a:endParaRPr lang="zh-CN" altLang="en-US"/>
          </a:p>
        </p:txBody>
      </p:sp>
    </p:spTree>
    <p:extLst>
      <p:ext uri="{BB962C8B-B14F-4D97-AF65-F5344CB8AC3E}">
        <p14:creationId xmlns:p14="http://schemas.microsoft.com/office/powerpoint/2010/main" val="245969065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512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41AF57D8-1700-4A41-9679-4E79FA40AB34}" type="slidenum">
              <a:rPr lang="zh-CN" altLang="en-US">
                <a:latin typeface="Times New Roman" pitchFamily="18" charset="0"/>
              </a:rPr>
              <a:pPr/>
              <a:t>1</a:t>
            </a:fld>
            <a:endParaRPr lang="zh-CN" altLang="en-US">
              <a:latin typeface="Times New Roman" pitchFamily="18" charset="0"/>
            </a:endParaRPr>
          </a:p>
        </p:txBody>
      </p:sp>
    </p:spTree>
    <p:extLst>
      <p:ext uri="{BB962C8B-B14F-4D97-AF65-F5344CB8AC3E}">
        <p14:creationId xmlns:p14="http://schemas.microsoft.com/office/powerpoint/2010/main" val="14348280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474EF6-7A94-479D-8045-120370AA7C67}" type="slidenum">
              <a:rPr lang="zh-CN" altLang="en-US" smtClean="0"/>
              <a:pPr/>
              <a:t>11</a:t>
            </a:fld>
            <a:endParaRPr lang="zh-CN" altLang="en-US"/>
          </a:p>
        </p:txBody>
      </p:sp>
    </p:spTree>
    <p:extLst>
      <p:ext uri="{BB962C8B-B14F-4D97-AF65-F5344CB8AC3E}">
        <p14:creationId xmlns:p14="http://schemas.microsoft.com/office/powerpoint/2010/main" val="14019166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474EF6-7A94-479D-8045-120370AA7C67}" type="slidenum">
              <a:rPr lang="zh-CN" altLang="en-US" smtClean="0"/>
              <a:pPr/>
              <a:t>12</a:t>
            </a:fld>
            <a:endParaRPr lang="zh-CN" altLang="en-US"/>
          </a:p>
        </p:txBody>
      </p:sp>
    </p:spTree>
    <p:extLst>
      <p:ext uri="{BB962C8B-B14F-4D97-AF65-F5344CB8AC3E}">
        <p14:creationId xmlns:p14="http://schemas.microsoft.com/office/powerpoint/2010/main" val="29566981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a:p>
        </p:txBody>
      </p:sp>
      <p:sp>
        <p:nvSpPr>
          <p:cNvPr id="358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eaLnBrk="1" hangingPunct="1"/>
            <a:fld id="{96BF4500-772C-4E5A-8E26-34C7FC727095}" type="slidenum">
              <a:rPr lang="zh-CN" altLang="en-US" sz="1200"/>
              <a:pPr eaLnBrk="1" hangingPunct="1"/>
              <a:t>16</a:t>
            </a:fld>
            <a:endParaRPr lang="zh-CN" altLang="en-US" sz="1200"/>
          </a:p>
        </p:txBody>
      </p:sp>
    </p:spTree>
    <p:extLst>
      <p:ext uri="{BB962C8B-B14F-4D97-AF65-F5344CB8AC3E}">
        <p14:creationId xmlns:p14="http://schemas.microsoft.com/office/powerpoint/2010/main" val="634471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C125256C-B138-4BBE-86B0-DE23E6FF1245}" type="slidenum">
              <a:rPr lang="zh-CN" altLang="en-US">
                <a:latin typeface="Times New Roman" pitchFamily="18" charset="0"/>
              </a:rPr>
              <a:pPr/>
              <a:t>18</a:t>
            </a:fld>
            <a:endParaRPr lang="zh-CN" altLang="en-US">
              <a:latin typeface="Times New Roman" pitchFamily="18" charset="0"/>
            </a:endParaRPr>
          </a:p>
        </p:txBody>
      </p:sp>
    </p:spTree>
    <p:extLst>
      <p:ext uri="{BB962C8B-B14F-4D97-AF65-F5344CB8AC3E}">
        <p14:creationId xmlns:p14="http://schemas.microsoft.com/office/powerpoint/2010/main" val="8079402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C125256C-B138-4BBE-86B0-DE23E6FF1245}" type="slidenum">
              <a:rPr lang="zh-CN" altLang="en-US">
                <a:latin typeface="Times New Roman" pitchFamily="18" charset="0"/>
              </a:rPr>
              <a:pPr/>
              <a:t>21</a:t>
            </a:fld>
            <a:endParaRPr lang="zh-CN" altLang="en-US">
              <a:latin typeface="Times New Roman" pitchFamily="18" charset="0"/>
            </a:endParaRPr>
          </a:p>
        </p:txBody>
      </p:sp>
    </p:spTree>
    <p:extLst>
      <p:ext uri="{BB962C8B-B14F-4D97-AF65-F5344CB8AC3E}">
        <p14:creationId xmlns:p14="http://schemas.microsoft.com/office/powerpoint/2010/main" val="30693342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C125256C-B138-4BBE-86B0-DE23E6FF1245}" type="slidenum">
              <a:rPr lang="zh-CN" altLang="en-US">
                <a:latin typeface="Times New Roman" pitchFamily="18" charset="0"/>
              </a:rPr>
              <a:pPr/>
              <a:t>22</a:t>
            </a:fld>
            <a:endParaRPr lang="zh-CN" altLang="en-US">
              <a:latin typeface="Times New Roman" pitchFamily="18" charset="0"/>
            </a:endParaRPr>
          </a:p>
        </p:txBody>
      </p:sp>
    </p:spTree>
    <p:extLst>
      <p:ext uri="{BB962C8B-B14F-4D97-AF65-F5344CB8AC3E}">
        <p14:creationId xmlns:p14="http://schemas.microsoft.com/office/powerpoint/2010/main" val="23899893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C125256C-B138-4BBE-86B0-DE23E6FF1245}" type="slidenum">
              <a:rPr lang="zh-CN" altLang="en-US">
                <a:latin typeface="Times New Roman" pitchFamily="18" charset="0"/>
              </a:rPr>
              <a:pPr/>
              <a:t>23</a:t>
            </a:fld>
            <a:endParaRPr lang="zh-CN" altLang="en-US">
              <a:latin typeface="Times New Roman" pitchFamily="18" charset="0"/>
            </a:endParaRPr>
          </a:p>
        </p:txBody>
      </p:sp>
    </p:spTree>
    <p:extLst>
      <p:ext uri="{BB962C8B-B14F-4D97-AF65-F5344CB8AC3E}">
        <p14:creationId xmlns:p14="http://schemas.microsoft.com/office/powerpoint/2010/main" val="582251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C125256C-B138-4BBE-86B0-DE23E6FF1245}" type="slidenum">
              <a:rPr lang="zh-CN" altLang="en-US">
                <a:latin typeface="Times New Roman" pitchFamily="18" charset="0"/>
              </a:rPr>
              <a:pPr/>
              <a:t>2</a:t>
            </a:fld>
            <a:endParaRPr lang="zh-CN" altLang="en-US">
              <a:latin typeface="Times New Roman" pitchFamily="18" charset="0"/>
            </a:endParaRPr>
          </a:p>
        </p:txBody>
      </p:sp>
    </p:spTree>
    <p:extLst>
      <p:ext uri="{BB962C8B-B14F-4D97-AF65-F5344CB8AC3E}">
        <p14:creationId xmlns:p14="http://schemas.microsoft.com/office/powerpoint/2010/main" val="35003676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C125256C-B138-4BBE-86B0-DE23E6FF1245}" type="slidenum">
              <a:rPr lang="zh-CN" altLang="en-US">
                <a:latin typeface="Times New Roman" pitchFamily="18" charset="0"/>
              </a:rPr>
              <a:pPr/>
              <a:t>3</a:t>
            </a:fld>
            <a:endParaRPr lang="zh-CN" altLang="en-US">
              <a:latin typeface="Times New Roman" pitchFamily="18" charset="0"/>
            </a:endParaRPr>
          </a:p>
        </p:txBody>
      </p:sp>
    </p:spTree>
    <p:extLst>
      <p:ext uri="{BB962C8B-B14F-4D97-AF65-F5344CB8AC3E}">
        <p14:creationId xmlns:p14="http://schemas.microsoft.com/office/powerpoint/2010/main" val="26877885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C125256C-B138-4BBE-86B0-DE23E6FF1245}" type="slidenum">
              <a:rPr lang="zh-CN" altLang="en-US">
                <a:latin typeface="Times New Roman" pitchFamily="18" charset="0"/>
              </a:rPr>
              <a:pPr/>
              <a:t>4</a:t>
            </a:fld>
            <a:endParaRPr lang="zh-CN" altLang="en-US">
              <a:latin typeface="Times New Roman" pitchFamily="18" charset="0"/>
            </a:endParaRPr>
          </a:p>
        </p:txBody>
      </p:sp>
    </p:spTree>
    <p:extLst>
      <p:ext uri="{BB962C8B-B14F-4D97-AF65-F5344CB8AC3E}">
        <p14:creationId xmlns:p14="http://schemas.microsoft.com/office/powerpoint/2010/main" val="11638819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C125256C-B138-4BBE-86B0-DE23E6FF1245}" type="slidenum">
              <a:rPr lang="zh-CN" altLang="en-US">
                <a:latin typeface="Times New Roman" pitchFamily="18" charset="0"/>
              </a:rPr>
              <a:pPr/>
              <a:t>5</a:t>
            </a:fld>
            <a:endParaRPr lang="zh-CN" altLang="en-US">
              <a:latin typeface="Times New Roman" pitchFamily="18" charset="0"/>
            </a:endParaRPr>
          </a:p>
        </p:txBody>
      </p:sp>
    </p:spTree>
    <p:extLst>
      <p:ext uri="{BB962C8B-B14F-4D97-AF65-F5344CB8AC3E}">
        <p14:creationId xmlns:p14="http://schemas.microsoft.com/office/powerpoint/2010/main" val="428132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zh-CN" altLang="en-US" sz="1200" b="0" i="0" kern="1200" dirty="0">
                <a:solidFill>
                  <a:schemeClr val="tx1"/>
                </a:solidFill>
                <a:effectLst/>
                <a:latin typeface="+mn-lt"/>
                <a:ea typeface="+mn-ea"/>
                <a:cs typeface="+mn-cs"/>
              </a:rPr>
              <a:t>贴现是收款人将未到期的商业承兑汇票或银行承兑汇票背书后转让给受让人，受让人按票面金额扣去自贴现日至汇票到期日的利息以将剩余金额支付给持票人。商业汇票到期，受让人凭票向该汇票的承兑人收取款项。</a:t>
            </a:r>
            <a:endParaRPr lang="zh-CN" altLang="en-US" dirty="0"/>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C125256C-B138-4BBE-86B0-DE23E6FF1245}" type="slidenum">
              <a:rPr lang="zh-CN" altLang="en-US">
                <a:latin typeface="Times New Roman" pitchFamily="18" charset="0"/>
              </a:rPr>
              <a:pPr/>
              <a:t>7</a:t>
            </a:fld>
            <a:endParaRPr lang="zh-CN" altLang="en-US">
              <a:latin typeface="Times New Roman" pitchFamily="18" charset="0"/>
            </a:endParaRPr>
          </a:p>
        </p:txBody>
      </p:sp>
    </p:spTree>
    <p:extLst>
      <p:ext uri="{BB962C8B-B14F-4D97-AF65-F5344CB8AC3E}">
        <p14:creationId xmlns:p14="http://schemas.microsoft.com/office/powerpoint/2010/main" val="234218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474EF6-7A94-479D-8045-120370AA7C67}" type="slidenum">
              <a:rPr lang="zh-CN" altLang="en-US" smtClean="0"/>
              <a:pPr/>
              <a:t>8</a:t>
            </a:fld>
            <a:endParaRPr lang="zh-CN" altLang="en-US"/>
          </a:p>
        </p:txBody>
      </p:sp>
    </p:spTree>
    <p:extLst>
      <p:ext uri="{BB962C8B-B14F-4D97-AF65-F5344CB8AC3E}">
        <p14:creationId xmlns:p14="http://schemas.microsoft.com/office/powerpoint/2010/main" val="3571081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dirty="0"/>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C125256C-B138-4BBE-86B0-DE23E6FF1245}" type="slidenum">
              <a:rPr lang="zh-CN" altLang="en-US">
                <a:latin typeface="Times New Roman" pitchFamily="18" charset="0"/>
              </a:rPr>
              <a:pPr/>
              <a:t>9</a:t>
            </a:fld>
            <a:endParaRPr lang="zh-CN" altLang="en-US">
              <a:latin typeface="Times New Roman" pitchFamily="18" charset="0"/>
            </a:endParaRPr>
          </a:p>
        </p:txBody>
      </p:sp>
    </p:spTree>
    <p:extLst>
      <p:ext uri="{BB962C8B-B14F-4D97-AF65-F5344CB8AC3E}">
        <p14:creationId xmlns:p14="http://schemas.microsoft.com/office/powerpoint/2010/main" val="1133175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200">
                <a:solidFill>
                  <a:schemeClr val="tx1"/>
                </a:solidFill>
                <a:latin typeface="Calibri" pitchFamily="34" charset="0"/>
                <a:ea typeface="宋体" charset="-122"/>
              </a:defRPr>
            </a:lvl1pPr>
            <a:lvl2pPr marL="742950" indent="-285750">
              <a:defRPr sz="1200">
                <a:solidFill>
                  <a:schemeClr val="tx1"/>
                </a:solidFill>
                <a:latin typeface="Calibri" pitchFamily="34" charset="0"/>
                <a:ea typeface="宋体" charset="-122"/>
              </a:defRPr>
            </a:lvl2pPr>
            <a:lvl3pPr marL="1143000" indent="-228600">
              <a:defRPr sz="1200">
                <a:solidFill>
                  <a:schemeClr val="tx1"/>
                </a:solidFill>
                <a:latin typeface="Calibri" pitchFamily="34" charset="0"/>
                <a:ea typeface="宋体" charset="-122"/>
              </a:defRPr>
            </a:lvl3pPr>
            <a:lvl4pPr marL="1600200" indent="-228600">
              <a:defRPr sz="1200">
                <a:solidFill>
                  <a:schemeClr val="tx1"/>
                </a:solidFill>
                <a:latin typeface="Calibri" pitchFamily="34" charset="0"/>
                <a:ea typeface="宋体" charset="-122"/>
              </a:defRPr>
            </a:lvl4pPr>
            <a:lvl5pPr marL="2057400" indent="-228600">
              <a:defRPr sz="1200">
                <a:solidFill>
                  <a:schemeClr val="tx1"/>
                </a:solidFill>
                <a:latin typeface="Calibri" pitchFamily="34" charset="0"/>
                <a:ea typeface="宋体" charset="-122"/>
              </a:defRPr>
            </a:lvl5pPr>
            <a:lvl6pPr marL="2514600" indent="-228600" eaLnBrk="0" fontAlgn="base" hangingPunct="0">
              <a:spcBef>
                <a:spcPct val="30000"/>
              </a:spcBef>
              <a:spcAft>
                <a:spcPct val="0"/>
              </a:spcAft>
              <a:defRPr sz="1200">
                <a:solidFill>
                  <a:schemeClr val="tx1"/>
                </a:solidFill>
                <a:latin typeface="Calibri" pitchFamily="34" charset="0"/>
                <a:ea typeface="宋体" charset="-122"/>
              </a:defRPr>
            </a:lvl6pPr>
            <a:lvl7pPr marL="2971800" indent="-228600" eaLnBrk="0" fontAlgn="base" hangingPunct="0">
              <a:spcBef>
                <a:spcPct val="30000"/>
              </a:spcBef>
              <a:spcAft>
                <a:spcPct val="0"/>
              </a:spcAft>
              <a:defRPr sz="1200">
                <a:solidFill>
                  <a:schemeClr val="tx1"/>
                </a:solidFill>
                <a:latin typeface="Calibri" pitchFamily="34" charset="0"/>
                <a:ea typeface="宋体" charset="-122"/>
              </a:defRPr>
            </a:lvl7pPr>
            <a:lvl8pPr marL="3429000" indent="-228600" eaLnBrk="0" fontAlgn="base" hangingPunct="0">
              <a:spcBef>
                <a:spcPct val="30000"/>
              </a:spcBef>
              <a:spcAft>
                <a:spcPct val="0"/>
              </a:spcAft>
              <a:defRPr sz="1200">
                <a:solidFill>
                  <a:schemeClr val="tx1"/>
                </a:solidFill>
                <a:latin typeface="Calibri" pitchFamily="34" charset="0"/>
                <a:ea typeface="宋体" charset="-122"/>
              </a:defRPr>
            </a:lvl8pPr>
            <a:lvl9pPr marL="3886200" indent="-228600" eaLnBrk="0" fontAlgn="base" hangingPunct="0">
              <a:spcBef>
                <a:spcPct val="30000"/>
              </a:spcBef>
              <a:spcAft>
                <a:spcPct val="0"/>
              </a:spcAft>
              <a:defRPr sz="1200">
                <a:solidFill>
                  <a:schemeClr val="tx1"/>
                </a:solidFill>
                <a:latin typeface="Calibri" pitchFamily="34" charset="0"/>
                <a:ea typeface="宋体" charset="-122"/>
              </a:defRPr>
            </a:lvl9pPr>
          </a:lstStyle>
          <a:p>
            <a:fld id="{C125256C-B138-4BBE-86B0-DE23E6FF1245}" type="slidenum">
              <a:rPr lang="zh-CN" altLang="en-US">
                <a:latin typeface="Times New Roman" pitchFamily="18" charset="0"/>
              </a:rPr>
              <a:pPr/>
              <a:t>10</a:t>
            </a:fld>
            <a:endParaRPr lang="zh-CN" altLang="en-US">
              <a:latin typeface="Times New Roman" pitchFamily="18" charset="0"/>
            </a:endParaRPr>
          </a:p>
        </p:txBody>
      </p:sp>
    </p:spTree>
    <p:extLst>
      <p:ext uri="{BB962C8B-B14F-4D97-AF65-F5344CB8AC3E}">
        <p14:creationId xmlns:p14="http://schemas.microsoft.com/office/powerpoint/2010/main" val="38204809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zh-CN" altLang="en-US"/>
              <a:t>单击此处编辑母版标题样式</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单击以编辑母版副标题样式</a:t>
            </a:r>
            <a:endParaRPr lang="en-US" dirty="0"/>
          </a:p>
        </p:txBody>
      </p:sp>
      <p:sp>
        <p:nvSpPr>
          <p:cNvPr id="4" name="Date Placeholder 3"/>
          <p:cNvSpPr>
            <a:spLocks noGrp="1"/>
          </p:cNvSpPr>
          <p:nvPr>
            <p:ph type="dt" sz="half" idx="10"/>
          </p:nvPr>
        </p:nvSpPr>
        <p:spPr>
          <a:xfrm>
            <a:off x="8932558" y="5870575"/>
            <a:ext cx="1600200" cy="377825"/>
          </a:xfrm>
        </p:spPr>
        <p:txBody>
          <a:bodyPr/>
          <a:lstStyle/>
          <a:p>
            <a:pPr>
              <a:defRPr/>
            </a:pPr>
            <a:endParaRPr lang="en-US" altLang="zh-CN"/>
          </a:p>
        </p:txBody>
      </p:sp>
      <p:sp>
        <p:nvSpPr>
          <p:cNvPr id="5" name="Footer Placeholder 4"/>
          <p:cNvSpPr>
            <a:spLocks noGrp="1"/>
          </p:cNvSpPr>
          <p:nvPr>
            <p:ph type="ftr" sz="quarter" idx="11"/>
          </p:nvPr>
        </p:nvSpPr>
        <p:spPr>
          <a:xfrm>
            <a:off x="3962399" y="5870575"/>
            <a:ext cx="4893958" cy="377825"/>
          </a:xfrm>
        </p:spPr>
        <p:txBody>
          <a:bodyPr/>
          <a:lstStyle/>
          <a:p>
            <a:pPr>
              <a:defRPr/>
            </a:pPr>
            <a:endParaRPr lang="en-US" altLang="zh-CN"/>
          </a:p>
        </p:txBody>
      </p:sp>
      <p:sp>
        <p:nvSpPr>
          <p:cNvPr id="6" name="Slide Number Placeholder 5"/>
          <p:cNvSpPr>
            <a:spLocks noGrp="1"/>
          </p:cNvSpPr>
          <p:nvPr>
            <p:ph type="sldNum" sz="quarter" idx="12"/>
          </p:nvPr>
        </p:nvSpPr>
        <p:spPr>
          <a:xfrm>
            <a:off x="10608958" y="5870575"/>
            <a:ext cx="551167" cy="377825"/>
          </a:xfrm>
        </p:spPr>
        <p:txBody>
          <a:bodyPr/>
          <a:lstStyle/>
          <a:p>
            <a:fld id="{433C74BF-D030-48E5-92F7-6C3BA49887EC}" type="slidenum">
              <a:rPr lang="en-US" altLang="zh-CN" smtClean="0"/>
              <a:pPr/>
              <a:t>‹#›</a:t>
            </a:fld>
            <a:endParaRPr lang="en-US" altLang="zh-CN"/>
          </a:p>
        </p:txBody>
      </p:sp>
    </p:spTree>
    <p:extLst>
      <p:ext uri="{BB962C8B-B14F-4D97-AF65-F5344CB8AC3E}">
        <p14:creationId xmlns:p14="http://schemas.microsoft.com/office/powerpoint/2010/main" val="773051590"/>
      </p:ext>
    </p:extLst>
  </p:cSld>
  <p:clrMapOvr>
    <a:overrideClrMapping bg1="dk1" tx1="lt1" bg2="dk2" tx2="lt2" accent1="accent1" accent2="accent2" accent3="accent3" accent4="accent4" accent5="accent5" accent6="accent6" hlink="hlink" folHlink="folHlink"/>
  </p:clrMapOvr>
  <p:transition>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pPr>
              <a:defRPr/>
            </a:pPr>
            <a:endParaRPr lang="en-US" altLang="zh-CN"/>
          </a:p>
        </p:txBody>
      </p:sp>
      <p:sp>
        <p:nvSpPr>
          <p:cNvPr id="6" name="Footer Placeholder 5"/>
          <p:cNvSpPr>
            <a:spLocks noGrp="1"/>
          </p:cNvSpPr>
          <p:nvPr>
            <p:ph type="ftr" sz="quarter" idx="11"/>
          </p:nvPr>
        </p:nvSpPr>
        <p:spPr/>
        <p:txBody>
          <a:bodyPr/>
          <a:lstStyle/>
          <a:p>
            <a:pPr>
              <a:defRPr/>
            </a:pPr>
            <a:endParaRPr lang="en-US" altLang="zh-CN"/>
          </a:p>
        </p:txBody>
      </p:sp>
      <p:sp>
        <p:nvSpPr>
          <p:cNvPr id="7" name="Slide Number Placeholder 6"/>
          <p:cNvSpPr>
            <a:spLocks noGrp="1"/>
          </p:cNvSpPr>
          <p:nvPr>
            <p:ph type="sldNum" sz="quarter" idx="12"/>
          </p:nvPr>
        </p:nvSpPr>
        <p:spPr/>
        <p:txBody>
          <a:body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3687670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18394545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编辑母版文本样式</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30972933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22944041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zh-CN" altLang="en-US"/>
              <a:t>编辑母版文本样式</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28489535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zh-CN" altLang="en-US"/>
              <a:t>单击此处编辑母版标题样式</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zh-CN" altLang="en-US"/>
              <a:t>编辑母版文本样式</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15547771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C922E251-170F-4BE7-B05F-A34C3D1BAC11}" type="slidenum">
              <a:rPr lang="en-US" altLang="zh-CN" smtClean="0"/>
              <a:pPr/>
              <a:t>‹#›</a:t>
            </a:fld>
            <a:endParaRPr lang="en-US" altLang="zh-CN"/>
          </a:p>
        </p:txBody>
      </p:sp>
      <p:sp>
        <p:nvSpPr>
          <p:cNvPr id="8" name="Title 1"/>
          <p:cNvSpPr>
            <a:spLocks noGrp="1"/>
          </p:cNvSpPr>
          <p:nvPr>
            <p:ph type="title"/>
          </p:nvPr>
        </p:nvSpPr>
        <p:spPr>
          <a:xfrm>
            <a:off x="685801" y="609600"/>
            <a:ext cx="10131425" cy="1456267"/>
          </a:xfrm>
        </p:spPr>
        <p:txBody>
          <a:bodyPr/>
          <a:lstStyle/>
          <a:p>
            <a:r>
              <a:rPr lang="zh-CN" altLang="en-US"/>
              <a:t>单击此处编辑母版标题样式</a:t>
            </a:r>
            <a:endParaRPr lang="en-US" dirty="0"/>
          </a:p>
        </p:txBody>
      </p:sp>
    </p:spTree>
    <p:extLst>
      <p:ext uri="{BB962C8B-B14F-4D97-AF65-F5344CB8AC3E}">
        <p14:creationId xmlns:p14="http://schemas.microsoft.com/office/powerpoint/2010/main" val="55697319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26189824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320B7AA1-4CE7-4362-A30D-9C018BCF9778}" type="slidenum">
              <a:rPr lang="en-US" altLang="zh-CN" smtClean="0"/>
              <a:pPr/>
              <a:t>‹#›</a:t>
            </a:fld>
            <a:endParaRPr lang="en-US" altLang="zh-CN"/>
          </a:p>
        </p:txBody>
      </p:sp>
    </p:spTree>
    <p:extLst>
      <p:ext uri="{BB962C8B-B14F-4D97-AF65-F5344CB8AC3E}">
        <p14:creationId xmlns:p14="http://schemas.microsoft.com/office/powerpoint/2010/main" val="1189843330"/>
      </p:ext>
    </p:extLst>
  </p:cSld>
  <p:clrMapOvr>
    <a:masterClrMapping/>
  </p:clrMapOvr>
  <p:transition>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ct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2562795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pPr>
              <a:defRPr/>
            </a:pPr>
            <a:endParaRPr lang="en-US" altLang="zh-CN"/>
          </a:p>
        </p:txBody>
      </p:sp>
      <p:sp>
        <p:nvSpPr>
          <p:cNvPr id="5" name="Footer Placeholder 4"/>
          <p:cNvSpPr>
            <a:spLocks noGrp="1"/>
          </p:cNvSpPr>
          <p:nvPr>
            <p:ph type="ftr" sz="quarter" idx="11"/>
          </p:nvPr>
        </p:nvSpPr>
        <p:spPr/>
        <p:txBody>
          <a:bodyPr/>
          <a:lstStyle/>
          <a:p>
            <a:pPr>
              <a:defRPr/>
            </a:pPr>
            <a:endParaRPr lang="en-US" altLang="zh-CN"/>
          </a:p>
        </p:txBody>
      </p:sp>
      <p:sp>
        <p:nvSpPr>
          <p:cNvPr id="6" name="Slide Number Placeholder 5"/>
          <p:cNvSpPr>
            <a:spLocks noGrp="1"/>
          </p:cNvSpPr>
          <p:nvPr>
            <p:ph type="sldNum" sz="quarter" idx="12"/>
          </p:nvPr>
        </p:nvSpPr>
        <p:spPr/>
        <p:txBody>
          <a:bodyPr/>
          <a:lstStyle/>
          <a:p>
            <a:fld id="{6F78FC36-9088-4DE7-805F-6C8C6F296389}" type="slidenum">
              <a:rPr lang="en-US" altLang="zh-CN" smtClean="0"/>
              <a:pPr/>
              <a:t>‹#›</a:t>
            </a:fld>
            <a:endParaRPr lang="en-US" altLang="zh-CN"/>
          </a:p>
        </p:txBody>
      </p:sp>
    </p:spTree>
    <p:extLst>
      <p:ext uri="{BB962C8B-B14F-4D97-AF65-F5344CB8AC3E}">
        <p14:creationId xmlns:p14="http://schemas.microsoft.com/office/powerpoint/2010/main" val="4208274729"/>
      </p:ext>
    </p:extLst>
  </p:cSld>
  <p:clrMapOvr>
    <a:masterClrMapping/>
  </p:clrMapOvr>
  <p:transition>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pPr>
              <a:defRPr/>
            </a:pPr>
            <a:endParaRPr lang="en-US" altLang="zh-CN"/>
          </a:p>
        </p:txBody>
      </p:sp>
      <p:sp>
        <p:nvSpPr>
          <p:cNvPr id="6" name="Footer Placeholder 5"/>
          <p:cNvSpPr>
            <a:spLocks noGrp="1"/>
          </p:cNvSpPr>
          <p:nvPr>
            <p:ph type="ftr" sz="quarter" idx="11"/>
          </p:nvPr>
        </p:nvSpPr>
        <p:spPr/>
        <p:txBody>
          <a:bodyPr/>
          <a:lstStyle/>
          <a:p>
            <a:pPr>
              <a:defRPr/>
            </a:pPr>
            <a:endParaRPr lang="en-US" altLang="zh-CN"/>
          </a:p>
        </p:txBody>
      </p:sp>
      <p:sp>
        <p:nvSpPr>
          <p:cNvPr id="7" name="Slide Number Placeholder 6"/>
          <p:cNvSpPr>
            <a:spLocks noGrp="1"/>
          </p:cNvSpPr>
          <p:nvPr>
            <p:ph type="sldNum" sz="quarter" idx="12"/>
          </p:nvPr>
        </p:nvSpPr>
        <p:spPr/>
        <p:txBody>
          <a:body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3613490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pPr>
              <a:defRPr/>
            </a:pPr>
            <a:endParaRPr lang="en-US" altLang="zh-CN"/>
          </a:p>
        </p:txBody>
      </p:sp>
      <p:sp>
        <p:nvSpPr>
          <p:cNvPr id="8" name="Footer Placeholder 7"/>
          <p:cNvSpPr>
            <a:spLocks noGrp="1"/>
          </p:cNvSpPr>
          <p:nvPr>
            <p:ph type="ftr" sz="quarter" idx="11"/>
          </p:nvPr>
        </p:nvSpPr>
        <p:spPr/>
        <p:txBody>
          <a:bodyPr/>
          <a:lstStyle/>
          <a:p>
            <a:pPr>
              <a:defRPr/>
            </a:pPr>
            <a:endParaRPr lang="en-US" altLang="zh-CN"/>
          </a:p>
        </p:txBody>
      </p:sp>
      <p:sp>
        <p:nvSpPr>
          <p:cNvPr id="9" name="Slide Number Placeholder 8"/>
          <p:cNvSpPr>
            <a:spLocks noGrp="1"/>
          </p:cNvSpPr>
          <p:nvPr>
            <p:ph type="sldNum" sz="quarter" idx="12"/>
          </p:nvPr>
        </p:nvSpPr>
        <p:spPr/>
        <p:txBody>
          <a:body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27161376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pPr>
              <a:defRPr/>
            </a:pPr>
            <a:endParaRPr lang="en-US" altLang="zh-CN"/>
          </a:p>
        </p:txBody>
      </p:sp>
      <p:sp>
        <p:nvSpPr>
          <p:cNvPr id="4" name="Footer Placeholder 3"/>
          <p:cNvSpPr>
            <a:spLocks noGrp="1"/>
          </p:cNvSpPr>
          <p:nvPr>
            <p:ph type="ftr" sz="quarter" idx="11"/>
          </p:nvPr>
        </p:nvSpPr>
        <p:spPr/>
        <p:txBody>
          <a:bodyPr/>
          <a:lstStyle/>
          <a:p>
            <a:pPr>
              <a:defRPr/>
            </a:pPr>
            <a:endParaRPr lang="en-US" altLang="zh-CN"/>
          </a:p>
        </p:txBody>
      </p:sp>
      <p:sp>
        <p:nvSpPr>
          <p:cNvPr id="5" name="Slide Number Placeholder 4"/>
          <p:cNvSpPr>
            <a:spLocks noGrp="1"/>
          </p:cNvSpPr>
          <p:nvPr>
            <p:ph type="sldNum" sz="quarter" idx="12"/>
          </p:nvPr>
        </p:nvSpPr>
        <p:spPr/>
        <p:txBody>
          <a:bodyPr/>
          <a:lstStyle/>
          <a:p>
            <a:fld id="{41B8DF1D-906E-411F-BEEC-9138C038AC4D}" type="slidenum">
              <a:rPr lang="en-US" altLang="zh-CN" smtClean="0"/>
              <a:pPr/>
              <a:t>‹#›</a:t>
            </a:fld>
            <a:endParaRPr lang="en-US" altLang="zh-CN"/>
          </a:p>
        </p:txBody>
      </p:sp>
    </p:spTree>
    <p:extLst>
      <p:ext uri="{BB962C8B-B14F-4D97-AF65-F5344CB8AC3E}">
        <p14:creationId xmlns:p14="http://schemas.microsoft.com/office/powerpoint/2010/main" val="1318616820"/>
      </p:ext>
    </p:extLst>
  </p:cSld>
  <p:clrMapOvr>
    <a:masterClrMapping/>
  </p:clrMapOvr>
  <p:transition>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pPr>
              <a:defRPr/>
            </a:pPr>
            <a:endParaRPr lang="en-US" altLang="zh-CN"/>
          </a:p>
        </p:txBody>
      </p:sp>
      <p:sp>
        <p:nvSpPr>
          <p:cNvPr id="3" name="Footer Placeholder 2"/>
          <p:cNvSpPr>
            <a:spLocks noGrp="1"/>
          </p:cNvSpPr>
          <p:nvPr>
            <p:ph type="ftr" sz="quarter" idx="11"/>
          </p:nvPr>
        </p:nvSpPr>
        <p:spPr/>
        <p:txBody>
          <a:bodyPr/>
          <a:lstStyle/>
          <a:p>
            <a:pPr>
              <a:defRPr/>
            </a:pPr>
            <a:endParaRPr lang="en-US" altLang="zh-CN"/>
          </a:p>
        </p:txBody>
      </p:sp>
      <p:sp>
        <p:nvSpPr>
          <p:cNvPr id="4" name="Slide Number Placeholder 3"/>
          <p:cNvSpPr>
            <a:spLocks noGrp="1"/>
          </p:cNvSpPr>
          <p:nvPr>
            <p:ph type="sldNum" sz="quarter" idx="12"/>
          </p:nvPr>
        </p:nvSpPr>
        <p:spPr/>
        <p:txBody>
          <a:bodyPr/>
          <a:lstStyle/>
          <a:p>
            <a:fld id="{4A02B70C-8FCA-44ED-A1FC-E9AFD9B83F51}" type="slidenum">
              <a:rPr lang="en-US" altLang="zh-CN" smtClean="0"/>
              <a:pPr/>
              <a:t>‹#›</a:t>
            </a:fld>
            <a:endParaRPr lang="en-US" altLang="zh-CN"/>
          </a:p>
        </p:txBody>
      </p:sp>
    </p:spTree>
    <p:extLst>
      <p:ext uri="{BB962C8B-B14F-4D97-AF65-F5344CB8AC3E}">
        <p14:creationId xmlns:p14="http://schemas.microsoft.com/office/powerpoint/2010/main" val="961284239"/>
      </p:ext>
    </p:extLst>
  </p:cSld>
  <p:clrMapOvr>
    <a:masterClrMapping/>
  </p:clrMapOvr>
  <p:transition>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pPr>
              <a:defRPr/>
            </a:pPr>
            <a:endParaRPr lang="en-US" altLang="zh-CN"/>
          </a:p>
        </p:txBody>
      </p:sp>
      <p:sp>
        <p:nvSpPr>
          <p:cNvPr id="6" name="Footer Placeholder 5"/>
          <p:cNvSpPr>
            <a:spLocks noGrp="1"/>
          </p:cNvSpPr>
          <p:nvPr>
            <p:ph type="ftr" sz="quarter" idx="11"/>
          </p:nvPr>
        </p:nvSpPr>
        <p:spPr/>
        <p:txBody>
          <a:bodyPr/>
          <a:lstStyle/>
          <a:p>
            <a:pPr>
              <a:defRPr/>
            </a:pPr>
            <a:endParaRPr lang="en-US" altLang="zh-CN"/>
          </a:p>
        </p:txBody>
      </p:sp>
      <p:sp>
        <p:nvSpPr>
          <p:cNvPr id="7" name="Slide Number Placeholder 6"/>
          <p:cNvSpPr>
            <a:spLocks noGrp="1"/>
          </p:cNvSpPr>
          <p:nvPr>
            <p:ph type="sldNum" sz="quarter" idx="12"/>
          </p:nvPr>
        </p:nvSpPr>
        <p:spPr/>
        <p:txBody>
          <a:body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10330520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zh-CN" altLang="en-US"/>
              <a:t>单击此处编辑母版标题样式</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Date Placeholder 4"/>
          <p:cNvSpPr>
            <a:spLocks noGrp="1"/>
          </p:cNvSpPr>
          <p:nvPr>
            <p:ph type="dt" sz="half" idx="10"/>
          </p:nvPr>
        </p:nvSpPr>
        <p:spPr/>
        <p:txBody>
          <a:bodyPr/>
          <a:lstStyle/>
          <a:p>
            <a:pPr>
              <a:defRPr/>
            </a:pPr>
            <a:endParaRPr lang="en-US" altLang="zh-CN"/>
          </a:p>
        </p:txBody>
      </p:sp>
      <p:sp>
        <p:nvSpPr>
          <p:cNvPr id="6" name="Footer Placeholder 5"/>
          <p:cNvSpPr>
            <a:spLocks noGrp="1"/>
          </p:cNvSpPr>
          <p:nvPr>
            <p:ph type="ftr" sz="quarter" idx="11"/>
          </p:nvPr>
        </p:nvSpPr>
        <p:spPr/>
        <p:txBody>
          <a:bodyPr/>
          <a:lstStyle/>
          <a:p>
            <a:pPr>
              <a:defRPr/>
            </a:pPr>
            <a:endParaRPr lang="en-US" altLang="zh-CN"/>
          </a:p>
        </p:txBody>
      </p:sp>
      <p:sp>
        <p:nvSpPr>
          <p:cNvPr id="7" name="Slide Number Placeholder 6"/>
          <p:cNvSpPr>
            <a:spLocks noGrp="1"/>
          </p:cNvSpPr>
          <p:nvPr>
            <p:ph type="sldNum" sz="quarter" idx="12"/>
          </p:nvPr>
        </p:nvSpPr>
        <p:spPr/>
        <p:txBody>
          <a:bodyPr/>
          <a:lstStyle/>
          <a:p>
            <a:fld id="{EC8B11FF-5D45-4596-BFB8-943083251A91}" type="slidenum">
              <a:rPr lang="en-US" altLang="zh-CN" smtClean="0"/>
              <a:pPr/>
              <a:t>‹#›</a:t>
            </a:fld>
            <a:endParaRPr lang="en-US" altLang="zh-CN"/>
          </a:p>
        </p:txBody>
      </p:sp>
    </p:spTree>
    <p:extLst>
      <p:ext uri="{BB962C8B-B14F-4D97-AF65-F5344CB8AC3E}">
        <p14:creationId xmlns:p14="http://schemas.microsoft.com/office/powerpoint/2010/main" val="4048932802"/>
      </p:ext>
    </p:extLst>
  </p:cSld>
  <p:clrMapOvr>
    <a:masterClrMapping/>
  </p:clrMapOvr>
  <p:transition>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a:defRPr/>
            </a:pPr>
            <a:endParaRPr lang="en-US" altLang="zh-CN"/>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pPr>
              <a:defRPr/>
            </a:pPr>
            <a:endParaRPr lang="en-US" altLang="zh-CN"/>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922E251-170F-4BE7-B05F-A34C3D1BAC11}" type="slidenum">
              <a:rPr lang="en-US" altLang="zh-CN" smtClean="0"/>
              <a:pPr/>
              <a:t>‹#›</a:t>
            </a:fld>
            <a:endParaRPr lang="en-US" altLang="zh-CN"/>
          </a:p>
        </p:txBody>
      </p:sp>
    </p:spTree>
    <p:extLst>
      <p:ext uri="{BB962C8B-B14F-4D97-AF65-F5344CB8AC3E}">
        <p14:creationId xmlns:p14="http://schemas.microsoft.com/office/powerpoint/2010/main" val="998969885"/>
      </p:ext>
    </p:extLst>
  </p:cSld>
  <p:clrMap bg1="dk1" tx1="lt1" bg2="dk2" tx2="lt2" accent1="accent1" accent2="accent2" accent3="accent3" accent4="accent4" accent5="accent5" accent6="accent6" hlink="hlink" folHlink="folHlink"/>
  <p:sldLayoutIdLst>
    <p:sldLayoutId id="2147483863" r:id="rId1"/>
    <p:sldLayoutId id="2147483864" r:id="rId2"/>
    <p:sldLayoutId id="2147483865" r:id="rId3"/>
    <p:sldLayoutId id="2147483866" r:id="rId4"/>
    <p:sldLayoutId id="2147483867" r:id="rId5"/>
    <p:sldLayoutId id="2147483868" r:id="rId6"/>
    <p:sldLayoutId id="2147483869" r:id="rId7"/>
    <p:sldLayoutId id="2147483870" r:id="rId8"/>
    <p:sldLayoutId id="2147483871" r:id="rId9"/>
    <p:sldLayoutId id="2147483872" r:id="rId10"/>
    <p:sldLayoutId id="2147483873" r:id="rId11"/>
    <p:sldLayoutId id="2147483874" r:id="rId12"/>
    <p:sldLayoutId id="2147483875" r:id="rId13"/>
    <p:sldLayoutId id="2147483876" r:id="rId14"/>
    <p:sldLayoutId id="2147483877" r:id="rId15"/>
    <p:sldLayoutId id="2147483878" r:id="rId16"/>
    <p:sldLayoutId id="2147483879" r:id="rId17"/>
    <p:sldLayoutId id="2147483880" r:id="rId18"/>
  </p:sldLayoutIdLst>
  <p:transition>
    <p:random/>
  </p:transition>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 name="Rectangle 2"/>
          <p:cNvSpPr txBox="1">
            <a:spLocks noChangeArrowheads="1"/>
          </p:cNvSpPr>
          <p:nvPr/>
        </p:nvSpPr>
        <p:spPr>
          <a:xfrm>
            <a:off x="1693864" y="1412875"/>
            <a:ext cx="8816975" cy="3240088"/>
          </a:xfrm>
          <a:prstGeom prst="rect">
            <a:avLst/>
          </a:prstGeom>
        </p:spPr>
        <p:txBody>
          <a:bodyPr/>
          <a:lstStyle/>
          <a:p>
            <a:pPr algn="ctr">
              <a:defRPr/>
            </a:pPr>
            <a:r>
              <a:rPr lang="zh-CN" altLang="en-US" sz="3600" kern="0" dirty="0">
                <a:solidFill>
                  <a:schemeClr val="tx2"/>
                </a:solidFill>
                <a:latin typeface="Bookman Old Style" pitchFamily="18" charset="0"/>
                <a:ea typeface="宋体" panose="02010600030101010101" pitchFamily="2" charset="-122"/>
                <a:cs typeface="+mj-cs"/>
              </a:rPr>
              <a:t>第</a:t>
            </a:r>
            <a:r>
              <a:rPr lang="en-US" altLang="zh-CN" sz="3600" kern="0" dirty="0">
                <a:solidFill>
                  <a:schemeClr val="tx2"/>
                </a:solidFill>
                <a:latin typeface="Bookman Old Style" pitchFamily="18" charset="0"/>
                <a:ea typeface="宋体" panose="02010600030101010101" pitchFamily="2" charset="-122"/>
                <a:cs typeface="+mj-cs"/>
              </a:rPr>
              <a:t>4-1</a:t>
            </a:r>
            <a:r>
              <a:rPr lang="zh-CN" altLang="en-US" sz="3600" kern="0" dirty="0">
                <a:solidFill>
                  <a:schemeClr val="tx2"/>
                </a:solidFill>
                <a:latin typeface="Bookman Old Style" pitchFamily="18" charset="0"/>
                <a:ea typeface="宋体" panose="02010600030101010101" pitchFamily="2" charset="-122"/>
                <a:cs typeface="+mj-cs"/>
              </a:rPr>
              <a:t>章 货币体系</a:t>
            </a:r>
            <a:endParaRPr lang="en-US" altLang="zh-CN" sz="3600" kern="0" dirty="0">
              <a:solidFill>
                <a:schemeClr val="tx2"/>
              </a:solidFill>
              <a:latin typeface="Bookman Old Style" pitchFamily="18" charset="0"/>
              <a:ea typeface="宋体" panose="02010600030101010101" pitchFamily="2" charset="-122"/>
              <a:cs typeface="+mj-cs"/>
            </a:endParaRPr>
          </a:p>
        </p:txBody>
      </p:sp>
    </p:spTree>
  </p:cSld>
  <p:clrMapOvr>
    <a:masterClrMapping/>
  </p:clrMapOvr>
  <p:transition>
    <p:rand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descr="蓝色砂纸"/>
          <p:cNvSpPr>
            <a:spLocks noChangeArrowheads="1"/>
          </p:cNvSpPr>
          <p:nvPr/>
        </p:nvSpPr>
        <p:spPr bwMode="auto">
          <a:xfrm>
            <a:off x="1991544" y="1988841"/>
            <a:ext cx="8571505" cy="3096343"/>
          </a:xfrm>
          <a:prstGeom prst="rect">
            <a:avLst/>
          </a:prstGeom>
          <a:blipFill dpi="0" rotWithShape="0">
            <a:blip r:embed="rId3"/>
            <a:srcRect/>
            <a:tile tx="0" ty="0" sx="100000" sy="100000" flip="none" algn="tl"/>
          </a:bli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kumimoji="1" sz="2400">
                <a:solidFill>
                  <a:schemeClr val="tx1"/>
                </a:solidFill>
                <a:latin typeface="Times New Roman" panose="02020603050405020304" pitchFamily="18" charset="0"/>
                <a:ea typeface="宋体" panose="02010600030101010101" pitchFamily="2" charset="-122"/>
              </a:defRPr>
            </a:lvl1pPr>
            <a:lvl2pPr marL="742950" indent="-285750" eaLnBrk="0" hangingPunct="0">
              <a:defRPr kumimoji="1" sz="2400">
                <a:solidFill>
                  <a:schemeClr val="tx1"/>
                </a:solidFill>
                <a:latin typeface="Times New Roman" panose="02020603050405020304" pitchFamily="18" charset="0"/>
                <a:ea typeface="宋体" panose="02010600030101010101" pitchFamily="2" charset="-122"/>
              </a:defRPr>
            </a:lvl2pPr>
            <a:lvl3pPr marL="1143000" indent="-228600" eaLnBrk="0" hangingPunct="0">
              <a:defRPr kumimoji="1" sz="2400">
                <a:solidFill>
                  <a:schemeClr val="tx1"/>
                </a:solidFill>
                <a:latin typeface="Times New Roman" panose="02020603050405020304" pitchFamily="18" charset="0"/>
                <a:ea typeface="宋体" panose="02010600030101010101" pitchFamily="2" charset="-122"/>
              </a:defRPr>
            </a:lvl3pPr>
            <a:lvl4pPr marL="1600200" indent="-228600" eaLnBrk="0" hangingPunct="0">
              <a:defRPr kumimoji="1" sz="2400">
                <a:solidFill>
                  <a:schemeClr val="tx1"/>
                </a:solidFill>
                <a:latin typeface="Times New Roman" panose="02020603050405020304" pitchFamily="18" charset="0"/>
                <a:ea typeface="宋体" panose="02010600030101010101" pitchFamily="2" charset="-122"/>
              </a:defRPr>
            </a:lvl4pPr>
            <a:lvl5pPr marL="2057400" indent="-228600" eaLnBrk="0" hangingPunct="0">
              <a:defRPr kumimoji="1" sz="2400">
                <a:solidFill>
                  <a:schemeClr val="tx1"/>
                </a:solidFill>
                <a:latin typeface="Times New Roman" panose="02020603050405020304" pitchFamily="18" charset="0"/>
                <a:ea typeface="宋体" panose="02010600030101010101" pitchFamily="2" charset="-122"/>
              </a:defRPr>
            </a:lvl5pPr>
            <a:lvl6pPr marL="25146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6pPr>
            <a:lvl7pPr marL="29718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7pPr>
            <a:lvl8pPr marL="34290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8pPr>
            <a:lvl9pPr marL="3886200" indent="-228600" eaLnBrk="0" fontAlgn="base" hangingPunct="0">
              <a:spcBef>
                <a:spcPct val="0"/>
              </a:spcBef>
              <a:spcAft>
                <a:spcPct val="0"/>
              </a:spcAft>
              <a:defRPr kumimoji="1" sz="2400">
                <a:solidFill>
                  <a:schemeClr val="tx1"/>
                </a:solidFill>
                <a:latin typeface="Times New Roman" panose="02020603050405020304" pitchFamily="18" charset="0"/>
                <a:ea typeface="宋体" panose="02010600030101010101" pitchFamily="2" charset="-122"/>
              </a:defRPr>
            </a:lvl9pPr>
          </a:lstStyle>
          <a:p>
            <a:pPr algn="ctr" eaLnBrk="1" hangingPunct="1">
              <a:lnSpc>
                <a:spcPct val="110000"/>
              </a:lnSpc>
              <a:spcBef>
                <a:spcPct val="20000"/>
              </a:spcBef>
              <a:buClr>
                <a:srgbClr val="A50021"/>
              </a:buClr>
              <a:buSzPct val="75000"/>
              <a:buFont typeface="Wingdings" panose="05000000000000000000" pitchFamily="2" charset="2"/>
              <a:buNone/>
            </a:pPr>
            <a:r>
              <a:rPr lang="zh-CN" altLang="en-US" sz="3200" dirty="0">
                <a:solidFill>
                  <a:srgbClr val="993300"/>
                </a:solidFill>
              </a:rPr>
              <a:t>借条</a:t>
            </a:r>
          </a:p>
          <a:p>
            <a:pPr eaLnBrk="1" hangingPunct="1">
              <a:lnSpc>
                <a:spcPct val="110000"/>
              </a:lnSpc>
              <a:spcBef>
                <a:spcPct val="20000"/>
              </a:spcBef>
              <a:buClr>
                <a:srgbClr val="A50021"/>
              </a:buClr>
              <a:buSzPct val="75000"/>
              <a:buFont typeface="Wingdings" panose="05000000000000000000" pitchFamily="2" charset="2"/>
              <a:buNone/>
            </a:pPr>
            <a:r>
              <a:rPr lang="zh-CN" altLang="en-US" sz="3200" dirty="0">
                <a:solidFill>
                  <a:srgbClr val="993300"/>
                </a:solidFill>
              </a:rPr>
              <a:t>        今借到</a:t>
            </a:r>
            <a:r>
              <a:rPr lang="en-US" altLang="zh-CN" sz="3200" dirty="0">
                <a:solidFill>
                  <a:srgbClr val="993300"/>
                </a:solidFill>
              </a:rPr>
              <a:t>Super Cool</a:t>
            </a:r>
            <a:r>
              <a:rPr lang="zh-CN" altLang="en-US" sz="3200" dirty="0">
                <a:solidFill>
                  <a:srgbClr val="993300"/>
                </a:solidFill>
              </a:rPr>
              <a:t>同学现金</a:t>
            </a:r>
            <a:r>
              <a:rPr lang="en-US" altLang="zh-CN" sz="3200" dirty="0">
                <a:solidFill>
                  <a:srgbClr val="993300"/>
                </a:solidFill>
              </a:rPr>
              <a:t>300</a:t>
            </a:r>
            <a:r>
              <a:rPr lang="zh-CN" altLang="en-US" sz="3200" dirty="0">
                <a:solidFill>
                  <a:srgbClr val="993300"/>
                </a:solidFill>
              </a:rPr>
              <a:t>元（或黄金</a:t>
            </a:r>
            <a:r>
              <a:rPr lang="en-US" altLang="zh-CN" sz="3200" dirty="0">
                <a:solidFill>
                  <a:srgbClr val="993300"/>
                </a:solidFill>
              </a:rPr>
              <a:t>1</a:t>
            </a:r>
            <a:r>
              <a:rPr lang="zh-CN" altLang="en-US" sz="3200" dirty="0">
                <a:solidFill>
                  <a:srgbClr val="993300"/>
                </a:solidFill>
              </a:rPr>
              <a:t>克），将应持票人之请随时偿付（“见票即付”）。</a:t>
            </a:r>
          </a:p>
          <a:p>
            <a:pPr algn="r" eaLnBrk="1" hangingPunct="1">
              <a:lnSpc>
                <a:spcPct val="110000"/>
              </a:lnSpc>
              <a:spcBef>
                <a:spcPct val="20000"/>
              </a:spcBef>
              <a:buClr>
                <a:srgbClr val="A50021"/>
              </a:buClr>
              <a:buSzPct val="75000"/>
              <a:buFont typeface="Wingdings" panose="05000000000000000000" pitchFamily="2" charset="2"/>
              <a:buNone/>
            </a:pPr>
            <a:r>
              <a:rPr lang="zh-CN" altLang="en-US" sz="3200" dirty="0">
                <a:solidFill>
                  <a:srgbClr val="993300"/>
                </a:solidFill>
              </a:rPr>
              <a:t>借款人  </a:t>
            </a:r>
            <a:r>
              <a:rPr lang="en-US" altLang="zh-CN" sz="3200" dirty="0" err="1">
                <a:solidFill>
                  <a:srgbClr val="993300"/>
                </a:solidFill>
              </a:rPr>
              <a:t>EconWen.Edu</a:t>
            </a:r>
            <a:endParaRPr lang="en-US" altLang="zh-CN" sz="3200" dirty="0">
              <a:solidFill>
                <a:srgbClr val="993300"/>
              </a:solidFill>
            </a:endParaRPr>
          </a:p>
        </p:txBody>
      </p:sp>
    </p:spTree>
    <p:extLst>
      <p:ext uri="{BB962C8B-B14F-4D97-AF65-F5344CB8AC3E}">
        <p14:creationId xmlns:p14="http://schemas.microsoft.com/office/powerpoint/2010/main" val="2756569391"/>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utoUpdateAnimBg="0"/>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pPr eaLnBrk="1" hangingPunct="1">
              <a:buFont typeface="Wingdings" panose="05000000000000000000" pitchFamily="2" charset="2"/>
              <a:buNone/>
            </a:pPr>
            <a:endParaRPr lang="zh-CN" altLang="zh-CN">
              <a:solidFill>
                <a:srgbClr val="993300"/>
              </a:solidFill>
            </a:endParaRPr>
          </a:p>
        </p:txBody>
      </p:sp>
      <p:sp>
        <p:nvSpPr>
          <p:cNvPr id="11267" name="Rectangle 3"/>
          <p:cNvSpPr>
            <a:spLocks noGrp="1" noChangeArrowheads="1"/>
          </p:cNvSpPr>
          <p:nvPr>
            <p:ph sz="quarter" idx="13"/>
          </p:nvPr>
        </p:nvSpPr>
        <p:spPr>
          <a:xfrm>
            <a:off x="2209800" y="1981200"/>
            <a:ext cx="7772400" cy="4114800"/>
          </a:xfrm>
          <a:prstGeom prst="rect">
            <a:avLst/>
          </a:prstGeom>
        </p:spPr>
        <p:txBody>
          <a:bodyPr/>
          <a:lstStyle/>
          <a:p>
            <a:pPr eaLnBrk="1" hangingPunct="1"/>
            <a:endParaRPr lang="zh-CN" altLang="zh-CN"/>
          </a:p>
        </p:txBody>
      </p:sp>
      <p:pic>
        <p:nvPicPr>
          <p:cNvPr id="1126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1"/>
            <a:ext cx="7308850" cy="677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51327566"/>
      </p:ext>
    </p:extLst>
  </p:cSld>
  <p:clrMapOvr>
    <a:masterClrMapping/>
  </p:clrMapOvr>
  <p:transition>
    <p:random/>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eaLnBrk="1" hangingPunct="1">
              <a:buFont typeface="Wingdings" panose="05000000000000000000" pitchFamily="2" charset="2"/>
              <a:buNone/>
            </a:pPr>
            <a:endParaRPr lang="zh-CN" altLang="zh-CN">
              <a:solidFill>
                <a:srgbClr val="993300"/>
              </a:solidFill>
            </a:endParaRPr>
          </a:p>
        </p:txBody>
      </p:sp>
      <p:sp>
        <p:nvSpPr>
          <p:cNvPr id="12291" name="Rectangle 3"/>
          <p:cNvSpPr>
            <a:spLocks noGrp="1" noChangeArrowheads="1"/>
          </p:cNvSpPr>
          <p:nvPr>
            <p:ph sz="quarter" idx="13"/>
          </p:nvPr>
        </p:nvSpPr>
        <p:spPr>
          <a:xfrm>
            <a:off x="2209800" y="1981200"/>
            <a:ext cx="7772400" cy="4114800"/>
          </a:xfrm>
          <a:prstGeom prst="rect">
            <a:avLst/>
          </a:prstGeom>
        </p:spPr>
        <p:txBody>
          <a:bodyPr/>
          <a:lstStyle/>
          <a:p>
            <a:pPr eaLnBrk="1" hangingPunct="1"/>
            <a:endParaRPr lang="zh-CN" altLang="zh-CN"/>
          </a:p>
        </p:txBody>
      </p:sp>
      <p:pic>
        <p:nvPicPr>
          <p:cNvPr id="1229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2313" y="1"/>
            <a:ext cx="6119812" cy="657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48596094"/>
      </p:ext>
    </p:extLst>
  </p:cSld>
  <p:clrMapOvr>
    <a:masterClrMapping/>
  </p:clrMapOvr>
  <p:transition>
    <p:random/>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buFont typeface="Wingdings" panose="05000000000000000000" pitchFamily="2" charset="2"/>
              <a:buNone/>
            </a:pPr>
            <a:r>
              <a:rPr lang="en-US" altLang="zh-CN">
                <a:solidFill>
                  <a:srgbClr val="993300"/>
                </a:solidFill>
              </a:rPr>
              <a:t>  </a:t>
            </a:r>
          </a:p>
        </p:txBody>
      </p:sp>
      <p:sp>
        <p:nvSpPr>
          <p:cNvPr id="13315" name="Rectangle 3"/>
          <p:cNvSpPr>
            <a:spLocks noGrp="1" noChangeArrowheads="1"/>
          </p:cNvSpPr>
          <p:nvPr>
            <p:ph sz="quarter" idx="13"/>
          </p:nvPr>
        </p:nvSpPr>
        <p:spPr>
          <a:xfrm>
            <a:off x="2209800" y="1981200"/>
            <a:ext cx="7772400" cy="4114800"/>
          </a:xfrm>
          <a:prstGeom prst="rect">
            <a:avLst/>
          </a:prstGeom>
        </p:spPr>
        <p:txBody>
          <a:bodyPr/>
          <a:lstStyle/>
          <a:p>
            <a:pPr eaLnBrk="1" hangingPunct="1"/>
            <a:endParaRPr lang="zh-CN" altLang="zh-CN"/>
          </a:p>
        </p:txBody>
      </p:sp>
      <p:pic>
        <p:nvPicPr>
          <p:cNvPr id="1331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7350" y="79376"/>
            <a:ext cx="7308850" cy="677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11785827"/>
      </p:ext>
    </p:extLst>
  </p:cSld>
  <p:clrMapOvr>
    <a:masterClrMapping/>
  </p:clrMapOvr>
  <p:transition>
    <p:random/>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buFont typeface="Wingdings" panose="05000000000000000000" pitchFamily="2" charset="2"/>
              <a:buNone/>
            </a:pPr>
            <a:endParaRPr lang="zh-CN" altLang="zh-CN">
              <a:solidFill>
                <a:srgbClr val="993300"/>
              </a:solidFill>
            </a:endParaRPr>
          </a:p>
        </p:txBody>
      </p:sp>
      <p:sp>
        <p:nvSpPr>
          <p:cNvPr id="14339" name="Rectangle 3"/>
          <p:cNvSpPr>
            <a:spLocks noGrp="1" noChangeArrowheads="1"/>
          </p:cNvSpPr>
          <p:nvPr>
            <p:ph sz="quarter" idx="13"/>
          </p:nvPr>
        </p:nvSpPr>
        <p:spPr>
          <a:xfrm>
            <a:off x="2209800" y="1981200"/>
            <a:ext cx="7772400" cy="4114800"/>
          </a:xfrm>
          <a:prstGeom prst="rect">
            <a:avLst/>
          </a:prstGeom>
        </p:spPr>
        <p:txBody>
          <a:bodyPr/>
          <a:lstStyle/>
          <a:p>
            <a:pPr eaLnBrk="1" hangingPunct="1"/>
            <a:endParaRPr lang="zh-CN" altLang="zh-CN"/>
          </a:p>
        </p:txBody>
      </p:sp>
      <p:pic>
        <p:nvPicPr>
          <p:cNvPr id="14340"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260350"/>
            <a:ext cx="7812088" cy="659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37402337"/>
      </p:ext>
    </p:extLst>
  </p:cSld>
  <p:clrMapOvr>
    <a:masterClrMapping/>
  </p:clrMapOvr>
  <p:transition>
    <p:random/>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5362" name="标题 1"/>
          <p:cNvSpPr>
            <a:spLocks noGrp="1"/>
          </p:cNvSpPr>
          <p:nvPr>
            <p:ph type="title"/>
          </p:nvPr>
        </p:nvSpPr>
        <p:spPr/>
        <p:txBody>
          <a:bodyPr/>
          <a:lstStyle/>
          <a:p>
            <a:endParaRPr lang="zh-CN" altLang="en-US"/>
          </a:p>
        </p:txBody>
      </p:sp>
      <p:sp>
        <p:nvSpPr>
          <p:cNvPr id="15363" name="内容占位符 2"/>
          <p:cNvSpPr>
            <a:spLocks noGrp="1"/>
          </p:cNvSpPr>
          <p:nvPr>
            <p:ph sz="quarter" idx="13"/>
          </p:nvPr>
        </p:nvSpPr>
        <p:spPr>
          <a:xfrm>
            <a:off x="2209800" y="1981200"/>
            <a:ext cx="7772400" cy="4114800"/>
          </a:xfrm>
          <a:prstGeom prst="rect">
            <a:avLst/>
          </a:prstGeom>
        </p:spPr>
        <p:txBody>
          <a:bodyPr/>
          <a:lstStyle/>
          <a:p>
            <a:endParaRPr lang="zh-CN" altLang="en-US"/>
          </a:p>
        </p:txBody>
      </p:sp>
      <p:pic>
        <p:nvPicPr>
          <p:cNvPr id="15364" name="Picture 2" descr="C:\Documents and Settings\cdk\桌面\3032476_025337009321_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0038" y="1423988"/>
            <a:ext cx="9080500" cy="3733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00241580"/>
      </p:ext>
    </p:extLst>
  </p:cSld>
  <p:clrMapOvr>
    <a:masterClrMapping/>
  </p:clrMapOvr>
  <p:transition>
    <p:random/>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标题 1"/>
          <p:cNvSpPr>
            <a:spLocks noGrp="1"/>
          </p:cNvSpPr>
          <p:nvPr>
            <p:ph type="title"/>
          </p:nvPr>
        </p:nvSpPr>
        <p:spPr/>
        <p:txBody>
          <a:bodyPr/>
          <a:lstStyle/>
          <a:p>
            <a:endParaRPr lang="zh-CN" altLang="en-US"/>
          </a:p>
        </p:txBody>
      </p:sp>
      <p:sp>
        <p:nvSpPr>
          <p:cNvPr id="16387" name="内容占位符 2"/>
          <p:cNvSpPr>
            <a:spLocks noGrp="1"/>
          </p:cNvSpPr>
          <p:nvPr>
            <p:ph sz="quarter" idx="13"/>
          </p:nvPr>
        </p:nvSpPr>
        <p:spPr>
          <a:xfrm>
            <a:off x="2209800" y="1981200"/>
            <a:ext cx="7772400" cy="4114800"/>
          </a:xfrm>
          <a:prstGeom prst="rect">
            <a:avLst/>
          </a:prstGeom>
        </p:spPr>
        <p:txBody>
          <a:bodyPr/>
          <a:lstStyle/>
          <a:p>
            <a:endParaRPr lang="zh-CN" altLang="en-US"/>
          </a:p>
        </p:txBody>
      </p:sp>
      <p:pic>
        <p:nvPicPr>
          <p:cNvPr id="16388" name="Picture 2" descr="C:\Documents and Settings\cdk\桌面\7632887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6451" y="895351"/>
            <a:ext cx="8480425" cy="4405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79418999"/>
      </p:ext>
    </p:extLst>
  </p:cSld>
  <p:clrMapOvr>
    <a:masterClrMapping/>
  </p:clrMapOvr>
  <p:transition>
    <p:random/>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10" name="标题 1"/>
          <p:cNvSpPr>
            <a:spLocks noGrp="1"/>
          </p:cNvSpPr>
          <p:nvPr>
            <p:ph type="title"/>
          </p:nvPr>
        </p:nvSpPr>
        <p:spPr/>
        <p:txBody>
          <a:bodyPr/>
          <a:lstStyle/>
          <a:p>
            <a:endParaRPr lang="zh-CN" altLang="en-US"/>
          </a:p>
        </p:txBody>
      </p:sp>
      <p:sp>
        <p:nvSpPr>
          <p:cNvPr id="17411" name="内容占位符 2"/>
          <p:cNvSpPr>
            <a:spLocks noGrp="1"/>
          </p:cNvSpPr>
          <p:nvPr>
            <p:ph sz="quarter" idx="13"/>
          </p:nvPr>
        </p:nvSpPr>
        <p:spPr>
          <a:xfrm>
            <a:off x="2209800" y="1981200"/>
            <a:ext cx="7772400" cy="4114800"/>
          </a:xfrm>
          <a:prstGeom prst="rect">
            <a:avLst/>
          </a:prstGeom>
        </p:spPr>
        <p:txBody>
          <a:bodyPr/>
          <a:lstStyle/>
          <a:p>
            <a:endParaRPr lang="zh-CN" altLang="en-US"/>
          </a:p>
        </p:txBody>
      </p:sp>
      <p:pic>
        <p:nvPicPr>
          <p:cNvPr id="17412" name="Picture 2" descr="C:\Documents and Settings\cdk\桌面\2810597_112237499195_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166813"/>
            <a:ext cx="9144000" cy="424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59630677"/>
      </p:ext>
    </p:extLst>
  </p:cSld>
  <p:clrMapOvr>
    <a:masterClrMapping/>
  </p:clrMapOvr>
  <p:transition>
    <p:random/>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文本占位符 1"/>
          <p:cNvSpPr>
            <a:spLocks noGrp="1"/>
          </p:cNvSpPr>
          <p:nvPr>
            <p:ph type="body" idx="4294967295"/>
          </p:nvPr>
        </p:nvSpPr>
        <p:spPr>
          <a:xfrm>
            <a:off x="1271464" y="260648"/>
            <a:ext cx="10009112" cy="6408738"/>
          </a:xfrm>
        </p:spPr>
        <p:txBody>
          <a:bodyPr anchor="t">
            <a:normAutofit/>
          </a:bodyPr>
          <a:lstStyle/>
          <a:p>
            <a:pPr marL="0" indent="0">
              <a:lnSpc>
                <a:spcPct val="130000"/>
              </a:lnSpc>
              <a:buNone/>
            </a:pPr>
            <a:r>
              <a:rPr lang="en-US" altLang="zh-CN" sz="2800" dirty="0"/>
              <a:t>4.1.3 </a:t>
            </a:r>
            <a:r>
              <a:rPr lang="zh-CN" altLang="en-US" sz="2800" dirty="0"/>
              <a:t>货币是如何供给出去的</a:t>
            </a:r>
            <a:endParaRPr lang="en-US" altLang="zh-CN" sz="2800" dirty="0"/>
          </a:p>
          <a:p>
            <a:pPr marL="0" indent="0">
              <a:lnSpc>
                <a:spcPct val="130000"/>
              </a:lnSpc>
              <a:buNone/>
            </a:pPr>
            <a:endParaRPr lang="en-US" altLang="zh-CN" sz="2800" dirty="0"/>
          </a:p>
          <a:p>
            <a:pPr>
              <a:lnSpc>
                <a:spcPct val="130000"/>
              </a:lnSpc>
            </a:pPr>
            <a:r>
              <a:rPr lang="zh-CN" altLang="en-US" sz="2800" dirty="0"/>
              <a:t>先考虑通货存款比率为零的情形</a:t>
            </a:r>
            <a:endParaRPr lang="en-US" altLang="zh-CN" sz="2800" dirty="0"/>
          </a:p>
          <a:p>
            <a:pPr lvl="1">
              <a:lnSpc>
                <a:spcPct val="130000"/>
              </a:lnSpc>
              <a:buFont typeface="Tw Cen MT" panose="020B0602020104020603" pitchFamily="34" charset="0"/>
              <a:buChar char="–"/>
            </a:pPr>
            <a:r>
              <a:rPr lang="zh-CN" altLang="en-US" sz="2800" dirty="0"/>
              <a:t>理解货币供给出去的过程</a:t>
            </a:r>
            <a:endParaRPr lang="en-US" altLang="zh-CN" sz="2800" dirty="0"/>
          </a:p>
        </p:txBody>
      </p:sp>
      <p:sp>
        <p:nvSpPr>
          <p:cNvPr id="2" name="圆角矩形 1"/>
          <p:cNvSpPr/>
          <p:nvPr/>
        </p:nvSpPr>
        <p:spPr>
          <a:xfrm>
            <a:off x="407368" y="836712"/>
            <a:ext cx="9865096" cy="14401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627954291"/>
      </p:ext>
    </p:extLst>
  </p:cSld>
  <p:clrMapOvr>
    <a:masterClrMapping/>
  </p:clrMapOvr>
  <p:transition>
    <p:random/>
  </p:transition>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8674" name="Rectangle 2"/>
          <p:cNvSpPr>
            <a:spLocks noGrp="1" noChangeArrowheads="1"/>
          </p:cNvSpPr>
          <p:nvPr>
            <p:ph sz="quarter" idx="13"/>
          </p:nvPr>
        </p:nvSpPr>
        <p:spPr>
          <a:xfrm>
            <a:off x="1524000" y="0"/>
            <a:ext cx="9144000" cy="6858000"/>
          </a:xfrm>
          <a:prstGeom prst="rect">
            <a:avLst/>
          </a:prstGeom>
          <a:solidFill>
            <a:srgbClr val="FFFFCC"/>
          </a:solidFill>
        </p:spPr>
        <p:txBody>
          <a:bodyPr>
            <a:normAutofit lnSpcReduction="10000"/>
          </a:bodyPr>
          <a:lstStyle/>
          <a:p>
            <a:pPr eaLnBrk="1" hangingPunct="1">
              <a:lnSpc>
                <a:spcPct val="120000"/>
              </a:lnSpc>
              <a:buFontTx/>
              <a:buNone/>
            </a:pPr>
            <a:r>
              <a:rPr lang="en-US" altLang="zh-CN" sz="2400" dirty="0">
                <a:solidFill>
                  <a:srgbClr val="FF0000"/>
                </a:solidFill>
              </a:rPr>
              <a:t>Round  </a:t>
            </a:r>
            <a:r>
              <a:rPr lang="zh-CN" altLang="en-US" sz="2400" dirty="0">
                <a:solidFill>
                  <a:srgbClr val="FF0000"/>
                </a:solidFill>
              </a:rPr>
              <a:t>（</a:t>
            </a:r>
            <a:r>
              <a:rPr lang="en-US" altLang="zh-CN" sz="2400" dirty="0">
                <a:solidFill>
                  <a:srgbClr val="FF0000"/>
                </a:solidFill>
              </a:rPr>
              <a:t>Cash</a:t>
            </a:r>
            <a:r>
              <a:rPr lang="zh-CN" altLang="en-US" sz="2400" dirty="0">
                <a:solidFill>
                  <a:srgbClr val="FF0000"/>
                </a:solidFill>
              </a:rPr>
              <a:t>）   </a:t>
            </a:r>
            <a:r>
              <a:rPr lang="en-US" altLang="zh-CN" sz="2400" dirty="0">
                <a:solidFill>
                  <a:srgbClr val="FF0000"/>
                </a:solidFill>
              </a:rPr>
              <a:t>Deposit            Reserve                     Loan</a:t>
            </a:r>
          </a:p>
          <a:p>
            <a:pPr eaLnBrk="1" hangingPunct="1">
              <a:lnSpc>
                <a:spcPct val="120000"/>
              </a:lnSpc>
              <a:buFontTx/>
              <a:buNone/>
            </a:pPr>
            <a:r>
              <a:rPr lang="en-US" altLang="zh-CN" sz="2400" dirty="0">
                <a:solidFill>
                  <a:srgbClr val="FF0000"/>
                </a:solidFill>
              </a:rPr>
              <a:t>Mankiw      1000           1000              0.1·1000          (1-0.1)·1000 </a:t>
            </a:r>
          </a:p>
          <a:p>
            <a:pPr eaLnBrk="1" hangingPunct="1">
              <a:lnSpc>
                <a:spcPct val="120000"/>
              </a:lnSpc>
              <a:buFontTx/>
              <a:buNone/>
            </a:pPr>
            <a:r>
              <a:rPr lang="en-US" altLang="zh-CN" sz="2400" dirty="0">
                <a:solidFill>
                  <a:srgbClr val="FF0000"/>
                </a:solidFill>
              </a:rPr>
              <a:t>STIGLITIZ    900    (1-0.1)1000     0.1 (1-0.1)1000     (1-0.1)</a:t>
            </a:r>
            <a:r>
              <a:rPr lang="en-US" altLang="zh-CN" sz="2400" baseline="30000" dirty="0">
                <a:solidFill>
                  <a:srgbClr val="FF0000"/>
                </a:solidFill>
              </a:rPr>
              <a:t>2</a:t>
            </a:r>
            <a:r>
              <a:rPr lang="en-US" altLang="zh-CN" sz="2400" dirty="0">
                <a:solidFill>
                  <a:srgbClr val="FF0000"/>
                </a:solidFill>
              </a:rPr>
              <a:t>·1000 </a:t>
            </a:r>
          </a:p>
          <a:p>
            <a:pPr eaLnBrk="1" hangingPunct="1">
              <a:lnSpc>
                <a:spcPct val="120000"/>
              </a:lnSpc>
              <a:buFontTx/>
              <a:buNone/>
            </a:pPr>
            <a:r>
              <a:rPr lang="en-US" altLang="zh-CN" sz="2400" dirty="0">
                <a:solidFill>
                  <a:srgbClr val="FF0000"/>
                </a:solidFill>
              </a:rPr>
              <a:t>GM             810    (1-0.1)</a:t>
            </a:r>
            <a:r>
              <a:rPr lang="en-US" altLang="zh-CN" sz="2400" baseline="30000" dirty="0">
                <a:solidFill>
                  <a:srgbClr val="FF0000"/>
                </a:solidFill>
              </a:rPr>
              <a:t>2</a:t>
            </a:r>
            <a:r>
              <a:rPr lang="en-US" altLang="zh-CN" sz="2400" dirty="0">
                <a:solidFill>
                  <a:srgbClr val="FF0000"/>
                </a:solidFill>
              </a:rPr>
              <a:t>1000    0.1 (1-0.1)</a:t>
            </a:r>
            <a:r>
              <a:rPr lang="en-US" altLang="zh-CN" sz="2400" baseline="30000" dirty="0">
                <a:solidFill>
                  <a:srgbClr val="FF0000"/>
                </a:solidFill>
              </a:rPr>
              <a:t>2</a:t>
            </a:r>
            <a:r>
              <a:rPr lang="en-US" altLang="zh-CN" sz="2400" dirty="0">
                <a:solidFill>
                  <a:srgbClr val="FF0000"/>
                </a:solidFill>
              </a:rPr>
              <a:t>1000    (1-0.1)</a:t>
            </a:r>
            <a:r>
              <a:rPr lang="en-US" altLang="zh-CN" sz="2400" baseline="30000" dirty="0">
                <a:solidFill>
                  <a:srgbClr val="FF0000"/>
                </a:solidFill>
              </a:rPr>
              <a:t>3</a:t>
            </a:r>
            <a:r>
              <a:rPr lang="en-US" altLang="zh-CN" sz="2400" dirty="0">
                <a:solidFill>
                  <a:srgbClr val="FF0000"/>
                </a:solidFill>
              </a:rPr>
              <a:t>·1000 </a:t>
            </a:r>
          </a:p>
          <a:p>
            <a:pPr eaLnBrk="1" hangingPunct="1">
              <a:lnSpc>
                <a:spcPct val="120000"/>
              </a:lnSpc>
              <a:buFontTx/>
              <a:buNone/>
            </a:pPr>
            <a:r>
              <a:rPr lang="en-US" altLang="zh-CN" sz="2400" dirty="0">
                <a:solidFill>
                  <a:srgbClr val="FF0000"/>
                </a:solidFill>
              </a:rPr>
              <a:t>…                …               …                    …                       …</a:t>
            </a:r>
          </a:p>
          <a:p>
            <a:pPr eaLnBrk="1" hangingPunct="1">
              <a:lnSpc>
                <a:spcPct val="120000"/>
              </a:lnSpc>
              <a:buFontTx/>
              <a:buNone/>
            </a:pPr>
            <a:r>
              <a:rPr lang="en-US" altLang="zh-CN" sz="2400" dirty="0">
                <a:solidFill>
                  <a:srgbClr val="FF0000"/>
                </a:solidFill>
              </a:rPr>
              <a:t>n                         (1-0.1)</a:t>
            </a:r>
            <a:r>
              <a:rPr lang="en-US" altLang="zh-CN" sz="2400" baseline="30000" dirty="0">
                <a:solidFill>
                  <a:srgbClr val="FF0000"/>
                </a:solidFill>
              </a:rPr>
              <a:t>n-1</a:t>
            </a:r>
            <a:r>
              <a:rPr lang="en-US" altLang="zh-CN" sz="2400" dirty="0">
                <a:solidFill>
                  <a:srgbClr val="FF0000"/>
                </a:solidFill>
              </a:rPr>
              <a:t>·1000   0.1 (1-0.1)</a:t>
            </a:r>
            <a:r>
              <a:rPr lang="en-US" altLang="zh-CN" sz="2400" baseline="30000" dirty="0">
                <a:solidFill>
                  <a:srgbClr val="FF0000"/>
                </a:solidFill>
              </a:rPr>
              <a:t>n-1</a:t>
            </a:r>
            <a:r>
              <a:rPr lang="en-US" altLang="zh-CN" sz="2400" dirty="0">
                <a:solidFill>
                  <a:srgbClr val="FF0000"/>
                </a:solidFill>
              </a:rPr>
              <a:t>1000  (1-0.1)</a:t>
            </a:r>
            <a:r>
              <a:rPr lang="en-US" altLang="zh-CN" sz="2400" baseline="30000" dirty="0">
                <a:solidFill>
                  <a:srgbClr val="FF0000"/>
                </a:solidFill>
              </a:rPr>
              <a:t>n</a:t>
            </a:r>
            <a:r>
              <a:rPr lang="en-US" altLang="zh-CN" sz="2400" dirty="0">
                <a:solidFill>
                  <a:srgbClr val="FF0000"/>
                </a:solidFill>
              </a:rPr>
              <a:t>·1000 </a:t>
            </a:r>
          </a:p>
          <a:p>
            <a:pPr eaLnBrk="1" hangingPunct="1">
              <a:lnSpc>
                <a:spcPct val="60000"/>
              </a:lnSpc>
              <a:buFontTx/>
              <a:buNone/>
            </a:pPr>
            <a:r>
              <a:rPr lang="en-US" altLang="zh-CN" sz="2400" dirty="0">
                <a:solidFill>
                  <a:srgbClr val="FF0000"/>
                </a:solidFill>
              </a:rPr>
              <a:t>----------------------------------------------------------------------------------</a:t>
            </a:r>
          </a:p>
          <a:p>
            <a:pPr eaLnBrk="1" hangingPunct="1">
              <a:buFontTx/>
              <a:buNone/>
            </a:pPr>
            <a:r>
              <a:rPr lang="en-US" altLang="zh-CN" sz="2400" dirty="0">
                <a:solidFill>
                  <a:srgbClr val="FF0000"/>
                </a:solidFill>
              </a:rPr>
              <a:t>M1=1000+(1-0.1)1000+(1-0.1)</a:t>
            </a:r>
            <a:r>
              <a:rPr lang="en-US" altLang="zh-CN" sz="2400" baseline="30000" dirty="0">
                <a:solidFill>
                  <a:srgbClr val="FF0000"/>
                </a:solidFill>
              </a:rPr>
              <a:t>2</a:t>
            </a:r>
            <a:r>
              <a:rPr lang="en-US" altLang="zh-CN" sz="2400" dirty="0">
                <a:solidFill>
                  <a:srgbClr val="FF0000"/>
                </a:solidFill>
              </a:rPr>
              <a:t>1000+……+(1-0.1)</a:t>
            </a:r>
            <a:r>
              <a:rPr lang="en-US" altLang="zh-CN" sz="2400" baseline="30000" dirty="0">
                <a:solidFill>
                  <a:srgbClr val="FF0000"/>
                </a:solidFill>
              </a:rPr>
              <a:t>n-1</a:t>
            </a:r>
            <a:r>
              <a:rPr lang="en-US" altLang="zh-CN" sz="2400" dirty="0">
                <a:solidFill>
                  <a:srgbClr val="FF0000"/>
                </a:solidFill>
              </a:rPr>
              <a:t>1000</a:t>
            </a:r>
          </a:p>
          <a:p>
            <a:pPr eaLnBrk="1" hangingPunct="1">
              <a:buFontTx/>
              <a:buNone/>
            </a:pPr>
            <a:r>
              <a:rPr lang="en-US" altLang="zh-CN" sz="2400" dirty="0">
                <a:solidFill>
                  <a:srgbClr val="FF0000"/>
                </a:solidFill>
              </a:rPr>
              <a:t>      =1000[1+(1-0.1) +(1-0.1)</a:t>
            </a:r>
            <a:r>
              <a:rPr lang="en-US" altLang="zh-CN" sz="2400" baseline="30000" dirty="0">
                <a:solidFill>
                  <a:srgbClr val="FF0000"/>
                </a:solidFill>
              </a:rPr>
              <a:t>2</a:t>
            </a:r>
            <a:r>
              <a:rPr lang="en-US" altLang="zh-CN" sz="2400" dirty="0">
                <a:solidFill>
                  <a:srgbClr val="FF0000"/>
                </a:solidFill>
              </a:rPr>
              <a:t>+……+(1-0.1)</a:t>
            </a:r>
            <a:r>
              <a:rPr lang="en-US" altLang="zh-CN" sz="2400" baseline="30000" dirty="0">
                <a:solidFill>
                  <a:srgbClr val="FF0000"/>
                </a:solidFill>
              </a:rPr>
              <a:t>n-1</a:t>
            </a:r>
            <a:r>
              <a:rPr lang="en-US" altLang="zh-CN" sz="2400" dirty="0">
                <a:solidFill>
                  <a:srgbClr val="FF0000"/>
                </a:solidFill>
              </a:rPr>
              <a:t>]</a:t>
            </a:r>
          </a:p>
          <a:p>
            <a:pPr eaLnBrk="1" hangingPunct="1">
              <a:buFontTx/>
              <a:buNone/>
            </a:pPr>
            <a:r>
              <a:rPr lang="en-US" altLang="zh-CN" sz="2400" dirty="0">
                <a:solidFill>
                  <a:srgbClr val="FF0000"/>
                </a:solidFill>
              </a:rPr>
              <a:t>      =1000 / [1-(1-0.1)]</a:t>
            </a:r>
          </a:p>
          <a:p>
            <a:pPr eaLnBrk="1" hangingPunct="1">
              <a:buFontTx/>
              <a:buNone/>
            </a:pPr>
            <a:r>
              <a:rPr lang="en-US" altLang="zh-CN" sz="2400" dirty="0">
                <a:solidFill>
                  <a:srgbClr val="FF0000"/>
                </a:solidFill>
              </a:rPr>
              <a:t>      =10000</a:t>
            </a:r>
          </a:p>
          <a:p>
            <a:pPr eaLnBrk="1" hangingPunct="1">
              <a:buFontTx/>
              <a:buNone/>
            </a:pPr>
            <a:r>
              <a:rPr lang="en-US" altLang="zh-CN" sz="2400" dirty="0">
                <a:solidFill>
                  <a:srgbClr val="FF0000"/>
                </a:solidFill>
              </a:rPr>
              <a:t>RE = 0.1·1000+0.1(1-0.1)1000+……+0.1(1-0.1)</a:t>
            </a:r>
            <a:r>
              <a:rPr lang="en-US" altLang="zh-CN" sz="2400" baseline="30000" dirty="0">
                <a:solidFill>
                  <a:srgbClr val="FF0000"/>
                </a:solidFill>
              </a:rPr>
              <a:t>n-1</a:t>
            </a:r>
            <a:r>
              <a:rPr lang="en-US" altLang="zh-CN" sz="2400" dirty="0">
                <a:solidFill>
                  <a:srgbClr val="FF0000"/>
                </a:solidFill>
              </a:rPr>
              <a:t>1000</a:t>
            </a:r>
          </a:p>
          <a:p>
            <a:pPr eaLnBrk="1" hangingPunct="1">
              <a:buFontTx/>
              <a:buNone/>
            </a:pPr>
            <a:r>
              <a:rPr lang="en-US" altLang="zh-CN" sz="2400" dirty="0">
                <a:solidFill>
                  <a:srgbClr val="FF0000"/>
                </a:solidFill>
              </a:rPr>
              <a:t>      = 0.1·1000[1+ (1-0.1) + + (1-0.1)</a:t>
            </a:r>
            <a:r>
              <a:rPr lang="en-US" altLang="zh-CN" sz="2400" baseline="30000" dirty="0">
                <a:solidFill>
                  <a:srgbClr val="FF0000"/>
                </a:solidFill>
              </a:rPr>
              <a:t>2</a:t>
            </a:r>
            <a:r>
              <a:rPr lang="en-US" altLang="zh-CN" sz="2400" dirty="0">
                <a:solidFill>
                  <a:srgbClr val="FF0000"/>
                </a:solidFill>
              </a:rPr>
              <a:t> +……+ (1-0.1)</a:t>
            </a:r>
            <a:r>
              <a:rPr lang="en-US" altLang="zh-CN" sz="2400" baseline="30000" dirty="0">
                <a:solidFill>
                  <a:srgbClr val="FF0000"/>
                </a:solidFill>
              </a:rPr>
              <a:t>n-1</a:t>
            </a:r>
            <a:r>
              <a:rPr lang="en-US" altLang="zh-CN" sz="2400" dirty="0">
                <a:solidFill>
                  <a:srgbClr val="FF0000"/>
                </a:solidFill>
              </a:rPr>
              <a:t>] </a:t>
            </a:r>
          </a:p>
          <a:p>
            <a:pPr eaLnBrk="1" hangingPunct="1">
              <a:buFontTx/>
              <a:buNone/>
            </a:pPr>
            <a:r>
              <a:rPr lang="en-US" altLang="zh-CN" sz="2400" dirty="0">
                <a:solidFill>
                  <a:srgbClr val="FF0000"/>
                </a:solidFill>
              </a:rPr>
              <a:t>      = 1000 = MB</a:t>
            </a:r>
          </a:p>
        </p:txBody>
      </p:sp>
    </p:spTree>
    <p:extLst>
      <p:ext uri="{BB962C8B-B14F-4D97-AF65-F5344CB8AC3E}">
        <p14:creationId xmlns:p14="http://schemas.microsoft.com/office/powerpoint/2010/main" val="204540722"/>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28674">
                                            <p:txEl>
                                              <p:pRg st="0" end="0"/>
                                            </p:txEl>
                                          </p:spTgt>
                                        </p:tgtEl>
                                        <p:attrNameLst>
                                          <p:attrName>style.visibility</p:attrName>
                                        </p:attrNameLst>
                                      </p:cBhvr>
                                      <p:to>
                                        <p:strVal val="visible"/>
                                      </p:to>
                                    </p:set>
                                    <p:animEffect transition="in" filter="barn(outVertical)">
                                      <p:cBhvr>
                                        <p:cTn id="7" dur="500"/>
                                        <p:tgtEl>
                                          <p:spTgt spid="28674">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6" presetClass="entr" presetSubtype="37" fill="hold" grpId="0" nodeType="clickEffect">
                                  <p:stCondLst>
                                    <p:cond delay="0"/>
                                  </p:stCondLst>
                                  <p:childTnLst>
                                    <p:set>
                                      <p:cBhvr>
                                        <p:cTn id="11" dur="1" fill="hold">
                                          <p:stCondLst>
                                            <p:cond delay="0"/>
                                          </p:stCondLst>
                                        </p:cTn>
                                        <p:tgtEl>
                                          <p:spTgt spid="28674">
                                            <p:txEl>
                                              <p:pRg st="1" end="1"/>
                                            </p:txEl>
                                          </p:spTgt>
                                        </p:tgtEl>
                                        <p:attrNameLst>
                                          <p:attrName>style.visibility</p:attrName>
                                        </p:attrNameLst>
                                      </p:cBhvr>
                                      <p:to>
                                        <p:strVal val="visible"/>
                                      </p:to>
                                    </p:set>
                                    <p:animEffect transition="in" filter="barn(outVertical)">
                                      <p:cBhvr>
                                        <p:cTn id="12" dur="500"/>
                                        <p:tgtEl>
                                          <p:spTgt spid="28674">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6" presetClass="entr" presetSubtype="37" fill="hold" grpId="0" nodeType="clickEffect">
                                  <p:stCondLst>
                                    <p:cond delay="0"/>
                                  </p:stCondLst>
                                  <p:childTnLst>
                                    <p:set>
                                      <p:cBhvr>
                                        <p:cTn id="16" dur="1" fill="hold">
                                          <p:stCondLst>
                                            <p:cond delay="0"/>
                                          </p:stCondLst>
                                        </p:cTn>
                                        <p:tgtEl>
                                          <p:spTgt spid="28674">
                                            <p:txEl>
                                              <p:pRg st="2" end="2"/>
                                            </p:txEl>
                                          </p:spTgt>
                                        </p:tgtEl>
                                        <p:attrNameLst>
                                          <p:attrName>style.visibility</p:attrName>
                                        </p:attrNameLst>
                                      </p:cBhvr>
                                      <p:to>
                                        <p:strVal val="visible"/>
                                      </p:to>
                                    </p:set>
                                    <p:animEffect transition="in" filter="barn(outVertical)">
                                      <p:cBhvr>
                                        <p:cTn id="17" dur="500"/>
                                        <p:tgtEl>
                                          <p:spTgt spid="28674">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6" presetClass="entr" presetSubtype="37" fill="hold" grpId="0" nodeType="clickEffect">
                                  <p:stCondLst>
                                    <p:cond delay="0"/>
                                  </p:stCondLst>
                                  <p:childTnLst>
                                    <p:set>
                                      <p:cBhvr>
                                        <p:cTn id="21" dur="1" fill="hold">
                                          <p:stCondLst>
                                            <p:cond delay="0"/>
                                          </p:stCondLst>
                                        </p:cTn>
                                        <p:tgtEl>
                                          <p:spTgt spid="28674">
                                            <p:txEl>
                                              <p:pRg st="3" end="3"/>
                                            </p:txEl>
                                          </p:spTgt>
                                        </p:tgtEl>
                                        <p:attrNameLst>
                                          <p:attrName>style.visibility</p:attrName>
                                        </p:attrNameLst>
                                      </p:cBhvr>
                                      <p:to>
                                        <p:strVal val="visible"/>
                                      </p:to>
                                    </p:set>
                                    <p:animEffect transition="in" filter="barn(outVertical)">
                                      <p:cBhvr>
                                        <p:cTn id="22" dur="500"/>
                                        <p:tgtEl>
                                          <p:spTgt spid="28674">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6" presetClass="entr" presetSubtype="37" fill="hold" grpId="0" nodeType="clickEffect">
                                  <p:stCondLst>
                                    <p:cond delay="0"/>
                                  </p:stCondLst>
                                  <p:childTnLst>
                                    <p:set>
                                      <p:cBhvr>
                                        <p:cTn id="26" dur="1" fill="hold">
                                          <p:stCondLst>
                                            <p:cond delay="0"/>
                                          </p:stCondLst>
                                        </p:cTn>
                                        <p:tgtEl>
                                          <p:spTgt spid="28674">
                                            <p:txEl>
                                              <p:pRg st="4" end="4"/>
                                            </p:txEl>
                                          </p:spTgt>
                                        </p:tgtEl>
                                        <p:attrNameLst>
                                          <p:attrName>style.visibility</p:attrName>
                                        </p:attrNameLst>
                                      </p:cBhvr>
                                      <p:to>
                                        <p:strVal val="visible"/>
                                      </p:to>
                                    </p:set>
                                    <p:animEffect transition="in" filter="barn(outVertical)">
                                      <p:cBhvr>
                                        <p:cTn id="27" dur="500"/>
                                        <p:tgtEl>
                                          <p:spTgt spid="28674">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6" presetClass="entr" presetSubtype="37" fill="hold" grpId="0" nodeType="clickEffect">
                                  <p:stCondLst>
                                    <p:cond delay="0"/>
                                  </p:stCondLst>
                                  <p:childTnLst>
                                    <p:set>
                                      <p:cBhvr>
                                        <p:cTn id="31" dur="1" fill="hold">
                                          <p:stCondLst>
                                            <p:cond delay="0"/>
                                          </p:stCondLst>
                                        </p:cTn>
                                        <p:tgtEl>
                                          <p:spTgt spid="28674">
                                            <p:txEl>
                                              <p:pRg st="5" end="5"/>
                                            </p:txEl>
                                          </p:spTgt>
                                        </p:tgtEl>
                                        <p:attrNameLst>
                                          <p:attrName>style.visibility</p:attrName>
                                        </p:attrNameLst>
                                      </p:cBhvr>
                                      <p:to>
                                        <p:strVal val="visible"/>
                                      </p:to>
                                    </p:set>
                                    <p:animEffect transition="in" filter="barn(outVertical)">
                                      <p:cBhvr>
                                        <p:cTn id="32" dur="500"/>
                                        <p:tgtEl>
                                          <p:spTgt spid="28674">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6" presetClass="entr" presetSubtype="37" fill="hold" grpId="0" nodeType="clickEffect">
                                  <p:stCondLst>
                                    <p:cond delay="0"/>
                                  </p:stCondLst>
                                  <p:childTnLst>
                                    <p:set>
                                      <p:cBhvr>
                                        <p:cTn id="36" dur="1" fill="hold">
                                          <p:stCondLst>
                                            <p:cond delay="0"/>
                                          </p:stCondLst>
                                        </p:cTn>
                                        <p:tgtEl>
                                          <p:spTgt spid="28674">
                                            <p:txEl>
                                              <p:pRg st="6" end="6"/>
                                            </p:txEl>
                                          </p:spTgt>
                                        </p:tgtEl>
                                        <p:attrNameLst>
                                          <p:attrName>style.visibility</p:attrName>
                                        </p:attrNameLst>
                                      </p:cBhvr>
                                      <p:to>
                                        <p:strVal val="visible"/>
                                      </p:to>
                                    </p:set>
                                    <p:animEffect transition="in" filter="barn(outVertical)">
                                      <p:cBhvr>
                                        <p:cTn id="37" dur="500"/>
                                        <p:tgtEl>
                                          <p:spTgt spid="28674">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6" presetClass="entr" presetSubtype="37" fill="hold" grpId="0" nodeType="clickEffect">
                                  <p:stCondLst>
                                    <p:cond delay="0"/>
                                  </p:stCondLst>
                                  <p:childTnLst>
                                    <p:set>
                                      <p:cBhvr>
                                        <p:cTn id="41" dur="1" fill="hold">
                                          <p:stCondLst>
                                            <p:cond delay="0"/>
                                          </p:stCondLst>
                                        </p:cTn>
                                        <p:tgtEl>
                                          <p:spTgt spid="28674">
                                            <p:txEl>
                                              <p:pRg st="7" end="7"/>
                                            </p:txEl>
                                          </p:spTgt>
                                        </p:tgtEl>
                                        <p:attrNameLst>
                                          <p:attrName>style.visibility</p:attrName>
                                        </p:attrNameLst>
                                      </p:cBhvr>
                                      <p:to>
                                        <p:strVal val="visible"/>
                                      </p:to>
                                    </p:set>
                                    <p:animEffect transition="in" filter="barn(outVertical)">
                                      <p:cBhvr>
                                        <p:cTn id="42" dur="500"/>
                                        <p:tgtEl>
                                          <p:spTgt spid="28674">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16" presetClass="entr" presetSubtype="37" fill="hold" grpId="0" nodeType="clickEffect">
                                  <p:stCondLst>
                                    <p:cond delay="0"/>
                                  </p:stCondLst>
                                  <p:childTnLst>
                                    <p:set>
                                      <p:cBhvr>
                                        <p:cTn id="46" dur="1" fill="hold">
                                          <p:stCondLst>
                                            <p:cond delay="0"/>
                                          </p:stCondLst>
                                        </p:cTn>
                                        <p:tgtEl>
                                          <p:spTgt spid="28674">
                                            <p:txEl>
                                              <p:pRg st="8" end="8"/>
                                            </p:txEl>
                                          </p:spTgt>
                                        </p:tgtEl>
                                        <p:attrNameLst>
                                          <p:attrName>style.visibility</p:attrName>
                                        </p:attrNameLst>
                                      </p:cBhvr>
                                      <p:to>
                                        <p:strVal val="visible"/>
                                      </p:to>
                                    </p:set>
                                    <p:animEffect transition="in" filter="barn(outVertical)">
                                      <p:cBhvr>
                                        <p:cTn id="47" dur="500"/>
                                        <p:tgtEl>
                                          <p:spTgt spid="28674">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6" presetClass="entr" presetSubtype="37" fill="hold" grpId="0" nodeType="clickEffect">
                                  <p:stCondLst>
                                    <p:cond delay="0"/>
                                  </p:stCondLst>
                                  <p:childTnLst>
                                    <p:set>
                                      <p:cBhvr>
                                        <p:cTn id="51" dur="1" fill="hold">
                                          <p:stCondLst>
                                            <p:cond delay="0"/>
                                          </p:stCondLst>
                                        </p:cTn>
                                        <p:tgtEl>
                                          <p:spTgt spid="28674">
                                            <p:txEl>
                                              <p:pRg st="9" end="9"/>
                                            </p:txEl>
                                          </p:spTgt>
                                        </p:tgtEl>
                                        <p:attrNameLst>
                                          <p:attrName>style.visibility</p:attrName>
                                        </p:attrNameLst>
                                      </p:cBhvr>
                                      <p:to>
                                        <p:strVal val="visible"/>
                                      </p:to>
                                    </p:set>
                                    <p:animEffect transition="in" filter="barn(outVertical)">
                                      <p:cBhvr>
                                        <p:cTn id="52" dur="500"/>
                                        <p:tgtEl>
                                          <p:spTgt spid="28674">
                                            <p:txEl>
                                              <p:pRg st="9" end="9"/>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16" presetClass="entr" presetSubtype="37" fill="hold" grpId="0" nodeType="clickEffect">
                                  <p:stCondLst>
                                    <p:cond delay="0"/>
                                  </p:stCondLst>
                                  <p:childTnLst>
                                    <p:set>
                                      <p:cBhvr>
                                        <p:cTn id="56" dur="1" fill="hold">
                                          <p:stCondLst>
                                            <p:cond delay="0"/>
                                          </p:stCondLst>
                                        </p:cTn>
                                        <p:tgtEl>
                                          <p:spTgt spid="28674">
                                            <p:txEl>
                                              <p:pRg st="10" end="10"/>
                                            </p:txEl>
                                          </p:spTgt>
                                        </p:tgtEl>
                                        <p:attrNameLst>
                                          <p:attrName>style.visibility</p:attrName>
                                        </p:attrNameLst>
                                      </p:cBhvr>
                                      <p:to>
                                        <p:strVal val="visible"/>
                                      </p:to>
                                    </p:set>
                                    <p:animEffect transition="in" filter="barn(outVertical)">
                                      <p:cBhvr>
                                        <p:cTn id="57" dur="500"/>
                                        <p:tgtEl>
                                          <p:spTgt spid="28674">
                                            <p:txEl>
                                              <p:pRg st="10" end="10"/>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16" presetClass="entr" presetSubtype="37" fill="hold" grpId="0" nodeType="clickEffect">
                                  <p:stCondLst>
                                    <p:cond delay="0"/>
                                  </p:stCondLst>
                                  <p:childTnLst>
                                    <p:set>
                                      <p:cBhvr>
                                        <p:cTn id="61" dur="1" fill="hold">
                                          <p:stCondLst>
                                            <p:cond delay="0"/>
                                          </p:stCondLst>
                                        </p:cTn>
                                        <p:tgtEl>
                                          <p:spTgt spid="28674">
                                            <p:txEl>
                                              <p:pRg st="11" end="11"/>
                                            </p:txEl>
                                          </p:spTgt>
                                        </p:tgtEl>
                                        <p:attrNameLst>
                                          <p:attrName>style.visibility</p:attrName>
                                        </p:attrNameLst>
                                      </p:cBhvr>
                                      <p:to>
                                        <p:strVal val="visible"/>
                                      </p:to>
                                    </p:set>
                                    <p:animEffect transition="in" filter="barn(outVertical)">
                                      <p:cBhvr>
                                        <p:cTn id="62" dur="500"/>
                                        <p:tgtEl>
                                          <p:spTgt spid="28674">
                                            <p:txEl>
                                              <p:pRg st="11" end="11"/>
                                            </p:txEl>
                                          </p:spTgt>
                                        </p:tgtEl>
                                      </p:cBhvr>
                                    </p:animEffect>
                                  </p:childTnLst>
                                </p:cTn>
                              </p:par>
                            </p:childTnLst>
                          </p:cTn>
                        </p:par>
                      </p:childTnLst>
                    </p:cTn>
                  </p:par>
                  <p:par>
                    <p:cTn id="63" fill="hold" nodeType="clickPar">
                      <p:stCondLst>
                        <p:cond delay="indefinite"/>
                      </p:stCondLst>
                      <p:childTnLst>
                        <p:par>
                          <p:cTn id="64" fill="hold" nodeType="withGroup">
                            <p:stCondLst>
                              <p:cond delay="0"/>
                            </p:stCondLst>
                            <p:childTnLst>
                              <p:par>
                                <p:cTn id="65" presetID="16" presetClass="entr" presetSubtype="37" fill="hold" grpId="0" nodeType="clickEffect">
                                  <p:stCondLst>
                                    <p:cond delay="0"/>
                                  </p:stCondLst>
                                  <p:childTnLst>
                                    <p:set>
                                      <p:cBhvr>
                                        <p:cTn id="66" dur="1" fill="hold">
                                          <p:stCondLst>
                                            <p:cond delay="0"/>
                                          </p:stCondLst>
                                        </p:cTn>
                                        <p:tgtEl>
                                          <p:spTgt spid="28674">
                                            <p:txEl>
                                              <p:pRg st="12" end="12"/>
                                            </p:txEl>
                                          </p:spTgt>
                                        </p:tgtEl>
                                        <p:attrNameLst>
                                          <p:attrName>style.visibility</p:attrName>
                                        </p:attrNameLst>
                                      </p:cBhvr>
                                      <p:to>
                                        <p:strVal val="visible"/>
                                      </p:to>
                                    </p:set>
                                    <p:animEffect transition="in" filter="barn(outVertical)">
                                      <p:cBhvr>
                                        <p:cTn id="67" dur="500"/>
                                        <p:tgtEl>
                                          <p:spTgt spid="28674">
                                            <p:txEl>
                                              <p:pRg st="12" end="12"/>
                                            </p:txEl>
                                          </p:spTgt>
                                        </p:tgtEl>
                                      </p:cBhvr>
                                    </p:animEffect>
                                  </p:childTnLst>
                                </p:cTn>
                              </p:par>
                            </p:childTnLst>
                          </p:cTn>
                        </p:par>
                      </p:childTnLst>
                    </p:cTn>
                  </p:par>
                  <p:par>
                    <p:cTn id="68" fill="hold" nodeType="clickPar">
                      <p:stCondLst>
                        <p:cond delay="indefinite"/>
                      </p:stCondLst>
                      <p:childTnLst>
                        <p:par>
                          <p:cTn id="69" fill="hold" nodeType="withGroup">
                            <p:stCondLst>
                              <p:cond delay="0"/>
                            </p:stCondLst>
                            <p:childTnLst>
                              <p:par>
                                <p:cTn id="70" presetID="16" presetClass="entr" presetSubtype="37" fill="hold" grpId="0" nodeType="clickEffect">
                                  <p:stCondLst>
                                    <p:cond delay="0"/>
                                  </p:stCondLst>
                                  <p:childTnLst>
                                    <p:set>
                                      <p:cBhvr>
                                        <p:cTn id="71" dur="1" fill="hold">
                                          <p:stCondLst>
                                            <p:cond delay="0"/>
                                          </p:stCondLst>
                                        </p:cTn>
                                        <p:tgtEl>
                                          <p:spTgt spid="28674">
                                            <p:txEl>
                                              <p:pRg st="13" end="13"/>
                                            </p:txEl>
                                          </p:spTgt>
                                        </p:tgtEl>
                                        <p:attrNameLst>
                                          <p:attrName>style.visibility</p:attrName>
                                        </p:attrNameLst>
                                      </p:cBhvr>
                                      <p:to>
                                        <p:strVal val="visible"/>
                                      </p:to>
                                    </p:set>
                                    <p:animEffect transition="in" filter="barn(outVertical)">
                                      <p:cBhvr>
                                        <p:cTn id="72" dur="500"/>
                                        <p:tgtEl>
                                          <p:spTgt spid="28674">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4" grpId="0" build="p"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文本占位符 1"/>
          <p:cNvSpPr>
            <a:spLocks noGrp="1"/>
          </p:cNvSpPr>
          <p:nvPr>
            <p:ph type="body" idx="4294967295"/>
          </p:nvPr>
        </p:nvSpPr>
        <p:spPr>
          <a:xfrm>
            <a:off x="1271464" y="260648"/>
            <a:ext cx="8101013" cy="6408738"/>
          </a:xfrm>
        </p:spPr>
        <p:txBody>
          <a:bodyPr anchor="t">
            <a:normAutofit/>
          </a:bodyPr>
          <a:lstStyle/>
          <a:p>
            <a:pPr eaLnBrk="1" hangingPunct="1">
              <a:buFontTx/>
              <a:buNone/>
            </a:pPr>
            <a:r>
              <a:rPr lang="en-US" altLang="zh-CN" sz="2800" dirty="0"/>
              <a:t>4.1.1 </a:t>
            </a:r>
            <a:r>
              <a:rPr lang="zh-CN" altLang="en-US" sz="2800" dirty="0"/>
              <a:t>货币是什么？</a:t>
            </a:r>
            <a:endParaRPr lang="en-US" altLang="zh-CN" sz="2800" dirty="0"/>
          </a:p>
          <a:p>
            <a:pPr eaLnBrk="1" hangingPunct="1">
              <a:buFontTx/>
              <a:buNone/>
            </a:pPr>
            <a:endParaRPr lang="en-US" altLang="zh-CN" sz="2800" dirty="0"/>
          </a:p>
          <a:p>
            <a:r>
              <a:rPr lang="zh-CN" altLang="en-US" sz="2800" dirty="0"/>
              <a:t>货币：用于市场交换的一种资产存量</a:t>
            </a:r>
            <a:endParaRPr lang="en-US" altLang="zh-CN" sz="2800" dirty="0"/>
          </a:p>
          <a:p>
            <a:pPr lvl="1">
              <a:buFont typeface="Times New Roman" panose="02020603050405020304" pitchFamily="18" charset="0"/>
              <a:buChar char="−"/>
            </a:pPr>
            <a:r>
              <a:rPr lang="zh-CN" altLang="en-US" sz="2800" dirty="0"/>
              <a:t>各种资产：股票，债券，货币</a:t>
            </a:r>
            <a:endParaRPr lang="en-US" altLang="zh-CN" sz="2800" dirty="0"/>
          </a:p>
          <a:p>
            <a:pPr lvl="1">
              <a:buFont typeface="Times New Roman" panose="02020603050405020304" pitchFamily="18" charset="0"/>
              <a:buChar char="−"/>
            </a:pPr>
            <a:r>
              <a:rPr lang="zh-CN" altLang="en-US" sz="2800" dirty="0"/>
              <a:t>货币：流动性最好的资产</a:t>
            </a:r>
            <a:endParaRPr lang="en-US" altLang="zh-CN" sz="2800" dirty="0"/>
          </a:p>
          <a:p>
            <a:pPr lvl="1">
              <a:buFont typeface="Times New Roman" panose="02020603050405020304" pitchFamily="18" charset="0"/>
              <a:buChar char="−"/>
            </a:pPr>
            <a:endParaRPr lang="en-US" altLang="zh-CN" sz="2800" dirty="0"/>
          </a:p>
          <a:p>
            <a:r>
              <a:rPr lang="zh-CN" altLang="en-US" sz="2800" dirty="0"/>
              <a:t>货币的功能</a:t>
            </a:r>
            <a:endParaRPr lang="en-US" altLang="zh-CN" sz="2800" dirty="0"/>
          </a:p>
          <a:p>
            <a:pPr lvl="1">
              <a:buFont typeface="Times New Roman" panose="02020603050405020304" pitchFamily="18" charset="0"/>
              <a:buChar char="−"/>
            </a:pPr>
            <a:r>
              <a:rPr lang="zh-CN" altLang="en-US" sz="2800" dirty="0"/>
              <a:t>交易媒介</a:t>
            </a:r>
            <a:endParaRPr lang="en-US" altLang="zh-CN" sz="2800" dirty="0"/>
          </a:p>
          <a:p>
            <a:pPr lvl="1">
              <a:buFont typeface="Times New Roman" panose="02020603050405020304" pitchFamily="18" charset="0"/>
              <a:buChar char="−"/>
            </a:pPr>
            <a:r>
              <a:rPr lang="zh-CN" altLang="en-US" sz="2800" dirty="0"/>
              <a:t>价值储藏</a:t>
            </a:r>
            <a:endParaRPr lang="en-US" altLang="zh-CN" sz="2800" dirty="0"/>
          </a:p>
          <a:p>
            <a:pPr lvl="1">
              <a:buFont typeface="Times New Roman" panose="02020603050405020304" pitchFamily="18" charset="0"/>
              <a:buChar char="−"/>
            </a:pPr>
            <a:r>
              <a:rPr lang="zh-CN" altLang="en-US" sz="2800" dirty="0"/>
              <a:t>计价单位</a:t>
            </a:r>
            <a:endParaRPr lang="en-US" altLang="zh-CN" sz="2800" dirty="0"/>
          </a:p>
        </p:txBody>
      </p:sp>
      <p:sp>
        <p:nvSpPr>
          <p:cNvPr id="2" name="圆角矩形 1"/>
          <p:cNvSpPr/>
          <p:nvPr/>
        </p:nvSpPr>
        <p:spPr>
          <a:xfrm>
            <a:off x="407368" y="836712"/>
            <a:ext cx="9865096" cy="14401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098">
                                            <p:txEl>
                                              <p:pRg st="0" end="0"/>
                                            </p:txEl>
                                          </p:spTgt>
                                        </p:tgtEl>
                                        <p:attrNameLst>
                                          <p:attrName>style.visibility</p:attrName>
                                        </p:attrNameLst>
                                      </p:cBhvr>
                                      <p:to>
                                        <p:strVal val="visible"/>
                                      </p:to>
                                    </p:set>
                                    <p:animEffect transition="in" filter="wipe(down)">
                                      <p:cBhvr>
                                        <p:cTn id="7" dur="500"/>
                                        <p:tgtEl>
                                          <p:spTgt spid="409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098">
                                            <p:txEl>
                                              <p:pRg st="2" end="2"/>
                                            </p:txEl>
                                          </p:spTgt>
                                        </p:tgtEl>
                                        <p:attrNameLst>
                                          <p:attrName>style.visibility</p:attrName>
                                        </p:attrNameLst>
                                      </p:cBhvr>
                                      <p:to>
                                        <p:strVal val="visible"/>
                                      </p:to>
                                    </p:set>
                                    <p:animEffect transition="in" filter="wipe(down)">
                                      <p:cBhvr>
                                        <p:cTn id="12" dur="500"/>
                                        <p:tgtEl>
                                          <p:spTgt spid="4098">
                                            <p:txEl>
                                              <p:pRg st="2" end="2"/>
                                            </p:txEl>
                                          </p:spTgt>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4098">
                                            <p:txEl>
                                              <p:pRg st="3" end="3"/>
                                            </p:txEl>
                                          </p:spTgt>
                                        </p:tgtEl>
                                        <p:attrNameLst>
                                          <p:attrName>style.visibility</p:attrName>
                                        </p:attrNameLst>
                                      </p:cBhvr>
                                      <p:to>
                                        <p:strVal val="visible"/>
                                      </p:to>
                                    </p:set>
                                    <p:animEffect transition="in" filter="wipe(down)">
                                      <p:cBhvr>
                                        <p:cTn id="15" dur="500"/>
                                        <p:tgtEl>
                                          <p:spTgt spid="4098">
                                            <p:txEl>
                                              <p:pRg st="3" end="3"/>
                                            </p:txEl>
                                          </p:spTgt>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4098">
                                            <p:txEl>
                                              <p:pRg st="4" end="4"/>
                                            </p:txEl>
                                          </p:spTgt>
                                        </p:tgtEl>
                                        <p:attrNameLst>
                                          <p:attrName>style.visibility</p:attrName>
                                        </p:attrNameLst>
                                      </p:cBhvr>
                                      <p:to>
                                        <p:strVal val="visible"/>
                                      </p:to>
                                    </p:set>
                                    <p:animEffect transition="in" filter="wipe(down)">
                                      <p:cBhvr>
                                        <p:cTn id="18" dur="500"/>
                                        <p:tgtEl>
                                          <p:spTgt spid="4098">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grpId="0" nodeType="clickEffect">
                                  <p:stCondLst>
                                    <p:cond delay="0"/>
                                  </p:stCondLst>
                                  <p:childTnLst>
                                    <p:set>
                                      <p:cBhvr>
                                        <p:cTn id="22" dur="1" fill="hold">
                                          <p:stCondLst>
                                            <p:cond delay="0"/>
                                          </p:stCondLst>
                                        </p:cTn>
                                        <p:tgtEl>
                                          <p:spTgt spid="4098">
                                            <p:txEl>
                                              <p:pRg st="6" end="6"/>
                                            </p:txEl>
                                          </p:spTgt>
                                        </p:tgtEl>
                                        <p:attrNameLst>
                                          <p:attrName>style.visibility</p:attrName>
                                        </p:attrNameLst>
                                      </p:cBhvr>
                                      <p:to>
                                        <p:strVal val="visible"/>
                                      </p:to>
                                    </p:set>
                                    <p:animEffect transition="in" filter="wipe(down)">
                                      <p:cBhvr>
                                        <p:cTn id="23" dur="500"/>
                                        <p:tgtEl>
                                          <p:spTgt spid="4098">
                                            <p:txEl>
                                              <p:pRg st="6" end="6"/>
                                            </p:txEl>
                                          </p:spTgt>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4098">
                                            <p:txEl>
                                              <p:pRg st="7" end="7"/>
                                            </p:txEl>
                                          </p:spTgt>
                                        </p:tgtEl>
                                        <p:attrNameLst>
                                          <p:attrName>style.visibility</p:attrName>
                                        </p:attrNameLst>
                                      </p:cBhvr>
                                      <p:to>
                                        <p:strVal val="visible"/>
                                      </p:to>
                                    </p:set>
                                    <p:animEffect transition="in" filter="wipe(down)">
                                      <p:cBhvr>
                                        <p:cTn id="26" dur="500"/>
                                        <p:tgtEl>
                                          <p:spTgt spid="4098">
                                            <p:txEl>
                                              <p:pRg st="7" end="7"/>
                                            </p:txEl>
                                          </p:spTgt>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4098">
                                            <p:txEl>
                                              <p:pRg st="8" end="8"/>
                                            </p:txEl>
                                          </p:spTgt>
                                        </p:tgtEl>
                                        <p:attrNameLst>
                                          <p:attrName>style.visibility</p:attrName>
                                        </p:attrNameLst>
                                      </p:cBhvr>
                                      <p:to>
                                        <p:strVal val="visible"/>
                                      </p:to>
                                    </p:set>
                                    <p:animEffect transition="in" filter="wipe(down)">
                                      <p:cBhvr>
                                        <p:cTn id="29" dur="500"/>
                                        <p:tgtEl>
                                          <p:spTgt spid="4098">
                                            <p:txEl>
                                              <p:pRg st="8" end="8"/>
                                            </p:txEl>
                                          </p:spTgt>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4098">
                                            <p:txEl>
                                              <p:pRg st="9" end="9"/>
                                            </p:txEl>
                                          </p:spTgt>
                                        </p:tgtEl>
                                        <p:attrNameLst>
                                          <p:attrName>style.visibility</p:attrName>
                                        </p:attrNameLst>
                                      </p:cBhvr>
                                      <p:to>
                                        <p:strVal val="visible"/>
                                      </p:to>
                                    </p:set>
                                    <p:animEffect transition="in" filter="wipe(down)">
                                      <p:cBhvr>
                                        <p:cTn id="32" dur="500"/>
                                        <p:tgtEl>
                                          <p:spTgt spid="4098">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8" grpId="0" build="p"/>
    </p:bldLst>
  </p:timing>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9698" name="Rectangle 2"/>
          <p:cNvSpPr>
            <a:spLocks noGrp="1" noChangeArrowheads="1"/>
          </p:cNvSpPr>
          <p:nvPr>
            <p:ph sz="quarter" idx="13"/>
          </p:nvPr>
        </p:nvSpPr>
        <p:spPr>
          <a:xfrm>
            <a:off x="1905000" y="304800"/>
            <a:ext cx="8458200" cy="6324600"/>
          </a:xfrm>
          <a:prstGeom prst="rect">
            <a:avLst/>
          </a:prstGeom>
          <a:solidFill>
            <a:srgbClr val="CCFFFF"/>
          </a:solidFill>
        </p:spPr>
        <p:txBody>
          <a:bodyPr>
            <a:normAutofit lnSpcReduction="10000"/>
          </a:bodyPr>
          <a:lstStyle/>
          <a:p>
            <a:pPr eaLnBrk="1" hangingPunct="1">
              <a:buFont typeface="Wingdings" panose="05000000000000000000" pitchFamily="2" charset="2"/>
              <a:buNone/>
            </a:pPr>
            <a:r>
              <a:rPr lang="en-US" altLang="zh-CN" sz="2800" dirty="0">
                <a:solidFill>
                  <a:srgbClr val="FF0000"/>
                </a:solidFill>
              </a:rPr>
              <a:t>Result:</a:t>
            </a:r>
          </a:p>
          <a:p>
            <a:pPr eaLnBrk="1" hangingPunct="1">
              <a:buFont typeface="Wingdings" panose="05000000000000000000" pitchFamily="2" charset="2"/>
              <a:buNone/>
            </a:pPr>
            <a:r>
              <a:rPr lang="en-US" altLang="zh-CN" sz="2800" dirty="0">
                <a:solidFill>
                  <a:srgbClr val="FF0000"/>
                </a:solidFill>
              </a:rPr>
              <a:t> M</a:t>
            </a:r>
            <a:r>
              <a:rPr lang="en-US" altLang="zh-CN" sz="2800" baseline="-25000" dirty="0">
                <a:solidFill>
                  <a:srgbClr val="FF0000"/>
                </a:solidFill>
              </a:rPr>
              <a:t>1</a:t>
            </a:r>
            <a:r>
              <a:rPr lang="en-US" altLang="zh-CN" sz="2800" dirty="0">
                <a:solidFill>
                  <a:srgbClr val="FF0000"/>
                </a:solidFill>
              </a:rPr>
              <a:t> = CU + DD</a:t>
            </a:r>
          </a:p>
          <a:p>
            <a:pPr eaLnBrk="1" hangingPunct="1">
              <a:buFont typeface="Wingdings" panose="05000000000000000000" pitchFamily="2" charset="2"/>
              <a:buNone/>
            </a:pPr>
            <a:r>
              <a:rPr lang="en-US" altLang="zh-CN" sz="2800" dirty="0">
                <a:solidFill>
                  <a:srgbClr val="FF0000"/>
                </a:solidFill>
              </a:rPr>
              <a:t>        =DD</a:t>
            </a:r>
          </a:p>
          <a:p>
            <a:pPr eaLnBrk="1" hangingPunct="1">
              <a:buFont typeface="Wingdings" panose="05000000000000000000" pitchFamily="2" charset="2"/>
              <a:buNone/>
            </a:pPr>
            <a:r>
              <a:rPr lang="en-US" altLang="zh-CN" sz="2800" dirty="0">
                <a:solidFill>
                  <a:srgbClr val="FF0000"/>
                </a:solidFill>
              </a:rPr>
              <a:t>        =Initial Money + Newly Created Money(Deposit)</a:t>
            </a:r>
          </a:p>
          <a:p>
            <a:pPr eaLnBrk="1" hangingPunct="1">
              <a:buFont typeface="Wingdings" panose="05000000000000000000" pitchFamily="2" charset="2"/>
              <a:buNone/>
            </a:pPr>
            <a:r>
              <a:rPr lang="en-US" altLang="zh-CN" sz="2800" dirty="0">
                <a:solidFill>
                  <a:srgbClr val="FF0000"/>
                </a:solidFill>
              </a:rPr>
              <a:t>        = 1000*[1+(1-0.1)+(1-0.1)</a:t>
            </a:r>
            <a:r>
              <a:rPr lang="en-US" altLang="zh-CN" sz="2800" baseline="30000" dirty="0">
                <a:solidFill>
                  <a:srgbClr val="FF0000"/>
                </a:solidFill>
              </a:rPr>
              <a:t>2</a:t>
            </a:r>
            <a:r>
              <a:rPr lang="en-US" altLang="zh-CN" sz="2800" dirty="0">
                <a:solidFill>
                  <a:srgbClr val="FF0000"/>
                </a:solidFill>
              </a:rPr>
              <a:t>+…+(1-0.1)</a:t>
            </a:r>
            <a:r>
              <a:rPr lang="en-US" altLang="zh-CN" sz="2800" baseline="30000" dirty="0">
                <a:solidFill>
                  <a:srgbClr val="FF0000"/>
                </a:solidFill>
              </a:rPr>
              <a:t>n-1</a:t>
            </a:r>
            <a:r>
              <a:rPr lang="en-US" altLang="zh-CN" sz="2800" dirty="0">
                <a:solidFill>
                  <a:srgbClr val="FF0000"/>
                </a:solidFill>
              </a:rPr>
              <a:t>]</a:t>
            </a:r>
          </a:p>
          <a:p>
            <a:pPr eaLnBrk="1" hangingPunct="1">
              <a:buFont typeface="Wingdings" panose="05000000000000000000" pitchFamily="2" charset="2"/>
              <a:buNone/>
            </a:pPr>
            <a:r>
              <a:rPr lang="en-US" altLang="zh-CN" sz="2800" dirty="0">
                <a:solidFill>
                  <a:srgbClr val="FF0000"/>
                </a:solidFill>
              </a:rPr>
              <a:t>        = 1000*(1 / 0.1)</a:t>
            </a:r>
          </a:p>
          <a:p>
            <a:pPr eaLnBrk="1" hangingPunct="1">
              <a:buFont typeface="Wingdings" panose="05000000000000000000" pitchFamily="2" charset="2"/>
              <a:buNone/>
            </a:pPr>
            <a:r>
              <a:rPr lang="en-US" altLang="zh-CN" sz="2800" dirty="0">
                <a:solidFill>
                  <a:srgbClr val="FF0000"/>
                </a:solidFill>
              </a:rPr>
              <a:t>        =10000</a:t>
            </a:r>
          </a:p>
          <a:p>
            <a:pPr eaLnBrk="1" hangingPunct="1">
              <a:buFont typeface="Wingdings" panose="05000000000000000000" pitchFamily="2" charset="2"/>
              <a:buNone/>
            </a:pPr>
            <a:r>
              <a:rPr lang="en-US" altLang="zh-CN" sz="2800" dirty="0">
                <a:solidFill>
                  <a:srgbClr val="FF0000"/>
                </a:solidFill>
              </a:rPr>
              <a:t> or  △ M</a:t>
            </a:r>
            <a:r>
              <a:rPr lang="en-US" altLang="zh-CN" sz="2800" baseline="-25000" dirty="0">
                <a:solidFill>
                  <a:srgbClr val="FF0000"/>
                </a:solidFill>
              </a:rPr>
              <a:t>1</a:t>
            </a:r>
            <a:r>
              <a:rPr lang="en-US" altLang="zh-CN" sz="2800" dirty="0">
                <a:solidFill>
                  <a:srgbClr val="FF0000"/>
                </a:solidFill>
              </a:rPr>
              <a:t> = △ Initial Money + △ Newly Created Money</a:t>
            </a:r>
          </a:p>
          <a:p>
            <a:pPr eaLnBrk="1" hangingPunct="1">
              <a:buFont typeface="Wingdings" panose="05000000000000000000" pitchFamily="2" charset="2"/>
              <a:buNone/>
            </a:pPr>
            <a:r>
              <a:rPr lang="en-US" altLang="zh-CN" sz="2800" dirty="0">
                <a:solidFill>
                  <a:srgbClr val="FF0000"/>
                </a:solidFill>
              </a:rPr>
              <a:t>                 = △ MB* (1/ required reserve rate)</a:t>
            </a:r>
          </a:p>
          <a:p>
            <a:pPr eaLnBrk="1" hangingPunct="1">
              <a:buFont typeface="Wingdings" panose="05000000000000000000" pitchFamily="2" charset="2"/>
              <a:buNone/>
            </a:pPr>
            <a:r>
              <a:rPr lang="en-US" altLang="zh-CN" sz="2800" dirty="0">
                <a:solidFill>
                  <a:srgbClr val="FF0000"/>
                </a:solidFill>
              </a:rPr>
              <a:t>                 = △ RE* (1/ required reserve rate)</a:t>
            </a:r>
          </a:p>
          <a:p>
            <a:pPr eaLnBrk="1" hangingPunct="1">
              <a:buFont typeface="Wingdings" panose="05000000000000000000" pitchFamily="2" charset="2"/>
              <a:buNone/>
            </a:pPr>
            <a:r>
              <a:rPr lang="en-US" altLang="zh-CN" sz="2800" dirty="0">
                <a:solidFill>
                  <a:srgbClr val="FF0000"/>
                </a:solidFill>
              </a:rPr>
              <a:t>      △ M</a:t>
            </a:r>
            <a:r>
              <a:rPr lang="en-US" altLang="zh-CN" sz="2800" baseline="-25000" dirty="0">
                <a:solidFill>
                  <a:srgbClr val="FF0000"/>
                </a:solidFill>
              </a:rPr>
              <a:t>1</a:t>
            </a:r>
            <a:r>
              <a:rPr lang="en-US" altLang="zh-CN" sz="2800" dirty="0">
                <a:solidFill>
                  <a:srgbClr val="FF0000"/>
                </a:solidFill>
              </a:rPr>
              <a:t> = △MB* (1/ re)</a:t>
            </a:r>
          </a:p>
          <a:p>
            <a:pPr eaLnBrk="1" hangingPunct="1">
              <a:buFont typeface="Wingdings" panose="05000000000000000000" pitchFamily="2" charset="2"/>
              <a:buNone/>
            </a:pPr>
            <a:r>
              <a:rPr lang="en-US" altLang="zh-CN" sz="2800" dirty="0">
                <a:solidFill>
                  <a:srgbClr val="FF0000"/>
                </a:solidFill>
              </a:rPr>
              <a:t>                  = △ RE* (1/ re)</a:t>
            </a:r>
          </a:p>
        </p:txBody>
      </p:sp>
    </p:spTree>
    <p:extLst>
      <p:ext uri="{BB962C8B-B14F-4D97-AF65-F5344CB8AC3E}">
        <p14:creationId xmlns:p14="http://schemas.microsoft.com/office/powerpoint/2010/main" val="198014743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9698">
                                            <p:txEl>
                                              <p:pRg st="0" end="0"/>
                                            </p:txEl>
                                          </p:spTgt>
                                        </p:tgtEl>
                                        <p:attrNameLst>
                                          <p:attrName>style.visibility</p:attrName>
                                        </p:attrNameLst>
                                      </p:cBhvr>
                                      <p:to>
                                        <p:strVal val="visible"/>
                                      </p:to>
                                    </p:set>
                                    <p:animEffect transition="in" filter="wipe(left)">
                                      <p:cBhvr>
                                        <p:cTn id="7" dur="500"/>
                                        <p:tgtEl>
                                          <p:spTgt spid="29698">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9698">
                                            <p:txEl>
                                              <p:pRg st="1" end="1"/>
                                            </p:txEl>
                                          </p:spTgt>
                                        </p:tgtEl>
                                        <p:attrNameLst>
                                          <p:attrName>style.visibility</p:attrName>
                                        </p:attrNameLst>
                                      </p:cBhvr>
                                      <p:to>
                                        <p:strVal val="visible"/>
                                      </p:to>
                                    </p:set>
                                    <p:animEffect transition="in" filter="wipe(left)">
                                      <p:cBhvr>
                                        <p:cTn id="12" dur="500"/>
                                        <p:tgtEl>
                                          <p:spTgt spid="29698">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29698">
                                            <p:txEl>
                                              <p:pRg st="2" end="2"/>
                                            </p:txEl>
                                          </p:spTgt>
                                        </p:tgtEl>
                                        <p:attrNameLst>
                                          <p:attrName>style.visibility</p:attrName>
                                        </p:attrNameLst>
                                      </p:cBhvr>
                                      <p:to>
                                        <p:strVal val="visible"/>
                                      </p:to>
                                    </p:set>
                                    <p:animEffect transition="in" filter="wipe(left)">
                                      <p:cBhvr>
                                        <p:cTn id="17" dur="500"/>
                                        <p:tgtEl>
                                          <p:spTgt spid="29698">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29698">
                                            <p:txEl>
                                              <p:pRg st="3" end="3"/>
                                            </p:txEl>
                                          </p:spTgt>
                                        </p:tgtEl>
                                        <p:attrNameLst>
                                          <p:attrName>style.visibility</p:attrName>
                                        </p:attrNameLst>
                                      </p:cBhvr>
                                      <p:to>
                                        <p:strVal val="visible"/>
                                      </p:to>
                                    </p:set>
                                    <p:animEffect transition="in" filter="wipe(left)">
                                      <p:cBhvr>
                                        <p:cTn id="22" dur="500"/>
                                        <p:tgtEl>
                                          <p:spTgt spid="29698">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29698">
                                            <p:txEl>
                                              <p:pRg st="4" end="4"/>
                                            </p:txEl>
                                          </p:spTgt>
                                        </p:tgtEl>
                                        <p:attrNameLst>
                                          <p:attrName>style.visibility</p:attrName>
                                        </p:attrNameLst>
                                      </p:cBhvr>
                                      <p:to>
                                        <p:strVal val="visible"/>
                                      </p:to>
                                    </p:set>
                                    <p:animEffect transition="in" filter="wipe(left)">
                                      <p:cBhvr>
                                        <p:cTn id="27" dur="500"/>
                                        <p:tgtEl>
                                          <p:spTgt spid="29698">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29698">
                                            <p:txEl>
                                              <p:pRg st="5" end="5"/>
                                            </p:txEl>
                                          </p:spTgt>
                                        </p:tgtEl>
                                        <p:attrNameLst>
                                          <p:attrName>style.visibility</p:attrName>
                                        </p:attrNameLst>
                                      </p:cBhvr>
                                      <p:to>
                                        <p:strVal val="visible"/>
                                      </p:to>
                                    </p:set>
                                    <p:animEffect transition="in" filter="wipe(left)">
                                      <p:cBhvr>
                                        <p:cTn id="32" dur="500"/>
                                        <p:tgtEl>
                                          <p:spTgt spid="29698">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29698">
                                            <p:txEl>
                                              <p:pRg st="6" end="6"/>
                                            </p:txEl>
                                          </p:spTgt>
                                        </p:tgtEl>
                                        <p:attrNameLst>
                                          <p:attrName>style.visibility</p:attrName>
                                        </p:attrNameLst>
                                      </p:cBhvr>
                                      <p:to>
                                        <p:strVal val="visible"/>
                                      </p:to>
                                    </p:set>
                                    <p:animEffect transition="in" filter="wipe(left)">
                                      <p:cBhvr>
                                        <p:cTn id="37" dur="500"/>
                                        <p:tgtEl>
                                          <p:spTgt spid="29698">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29698">
                                            <p:txEl>
                                              <p:pRg st="7" end="7"/>
                                            </p:txEl>
                                          </p:spTgt>
                                        </p:tgtEl>
                                        <p:attrNameLst>
                                          <p:attrName>style.visibility</p:attrName>
                                        </p:attrNameLst>
                                      </p:cBhvr>
                                      <p:to>
                                        <p:strVal val="visible"/>
                                      </p:to>
                                    </p:set>
                                    <p:animEffect transition="in" filter="wipe(left)">
                                      <p:cBhvr>
                                        <p:cTn id="42" dur="500"/>
                                        <p:tgtEl>
                                          <p:spTgt spid="29698">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29698">
                                            <p:txEl>
                                              <p:pRg st="8" end="8"/>
                                            </p:txEl>
                                          </p:spTgt>
                                        </p:tgtEl>
                                        <p:attrNameLst>
                                          <p:attrName>style.visibility</p:attrName>
                                        </p:attrNameLst>
                                      </p:cBhvr>
                                      <p:to>
                                        <p:strVal val="visible"/>
                                      </p:to>
                                    </p:set>
                                    <p:animEffect transition="in" filter="wipe(left)">
                                      <p:cBhvr>
                                        <p:cTn id="47" dur="500"/>
                                        <p:tgtEl>
                                          <p:spTgt spid="29698">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22" presetClass="entr" presetSubtype="8" fill="hold" grpId="0" nodeType="clickEffect">
                                  <p:stCondLst>
                                    <p:cond delay="0"/>
                                  </p:stCondLst>
                                  <p:childTnLst>
                                    <p:set>
                                      <p:cBhvr>
                                        <p:cTn id="51" dur="1" fill="hold">
                                          <p:stCondLst>
                                            <p:cond delay="0"/>
                                          </p:stCondLst>
                                        </p:cTn>
                                        <p:tgtEl>
                                          <p:spTgt spid="29698">
                                            <p:txEl>
                                              <p:pRg st="9" end="9"/>
                                            </p:txEl>
                                          </p:spTgt>
                                        </p:tgtEl>
                                        <p:attrNameLst>
                                          <p:attrName>style.visibility</p:attrName>
                                        </p:attrNameLst>
                                      </p:cBhvr>
                                      <p:to>
                                        <p:strVal val="visible"/>
                                      </p:to>
                                    </p:set>
                                    <p:animEffect transition="in" filter="wipe(left)">
                                      <p:cBhvr>
                                        <p:cTn id="52" dur="500"/>
                                        <p:tgtEl>
                                          <p:spTgt spid="29698">
                                            <p:txEl>
                                              <p:pRg st="9" end="9"/>
                                            </p:txEl>
                                          </p:spTgt>
                                        </p:tgtEl>
                                      </p:cBhvr>
                                    </p:animEffect>
                                  </p:childTnLst>
                                </p:cTn>
                              </p:par>
                            </p:childTnLst>
                          </p:cTn>
                        </p:par>
                      </p:childTnLst>
                    </p:cTn>
                  </p:par>
                  <p:par>
                    <p:cTn id="53" fill="hold" nodeType="clickPar">
                      <p:stCondLst>
                        <p:cond delay="indefinite"/>
                      </p:stCondLst>
                      <p:childTnLst>
                        <p:par>
                          <p:cTn id="54" fill="hold" nodeType="withGroup">
                            <p:stCondLst>
                              <p:cond delay="0"/>
                            </p:stCondLst>
                            <p:childTnLst>
                              <p:par>
                                <p:cTn id="55" presetID="22" presetClass="entr" presetSubtype="8" fill="hold" grpId="0" nodeType="clickEffect">
                                  <p:stCondLst>
                                    <p:cond delay="0"/>
                                  </p:stCondLst>
                                  <p:childTnLst>
                                    <p:set>
                                      <p:cBhvr>
                                        <p:cTn id="56" dur="1" fill="hold">
                                          <p:stCondLst>
                                            <p:cond delay="0"/>
                                          </p:stCondLst>
                                        </p:cTn>
                                        <p:tgtEl>
                                          <p:spTgt spid="29698">
                                            <p:txEl>
                                              <p:pRg st="10" end="10"/>
                                            </p:txEl>
                                          </p:spTgt>
                                        </p:tgtEl>
                                        <p:attrNameLst>
                                          <p:attrName>style.visibility</p:attrName>
                                        </p:attrNameLst>
                                      </p:cBhvr>
                                      <p:to>
                                        <p:strVal val="visible"/>
                                      </p:to>
                                    </p:set>
                                    <p:animEffect transition="in" filter="wipe(left)">
                                      <p:cBhvr>
                                        <p:cTn id="57" dur="500"/>
                                        <p:tgtEl>
                                          <p:spTgt spid="29698">
                                            <p:txEl>
                                              <p:pRg st="10" end="10"/>
                                            </p:txEl>
                                          </p:spTgt>
                                        </p:tgtEl>
                                      </p:cBhvr>
                                    </p:animEffect>
                                  </p:childTnLst>
                                </p:cTn>
                              </p:par>
                            </p:childTnLst>
                          </p:cTn>
                        </p:par>
                      </p:childTnLst>
                    </p:cTn>
                  </p:par>
                  <p:par>
                    <p:cTn id="58" fill="hold" nodeType="clickPar">
                      <p:stCondLst>
                        <p:cond delay="indefinite"/>
                      </p:stCondLst>
                      <p:childTnLst>
                        <p:par>
                          <p:cTn id="59" fill="hold" nodeType="withGroup">
                            <p:stCondLst>
                              <p:cond delay="0"/>
                            </p:stCondLst>
                            <p:childTnLst>
                              <p:par>
                                <p:cTn id="60" presetID="22" presetClass="entr" presetSubtype="8" fill="hold" grpId="0" nodeType="clickEffect">
                                  <p:stCondLst>
                                    <p:cond delay="0"/>
                                  </p:stCondLst>
                                  <p:childTnLst>
                                    <p:set>
                                      <p:cBhvr>
                                        <p:cTn id="61" dur="1" fill="hold">
                                          <p:stCondLst>
                                            <p:cond delay="0"/>
                                          </p:stCondLst>
                                        </p:cTn>
                                        <p:tgtEl>
                                          <p:spTgt spid="29698">
                                            <p:txEl>
                                              <p:pRg st="11" end="11"/>
                                            </p:txEl>
                                          </p:spTgt>
                                        </p:tgtEl>
                                        <p:attrNameLst>
                                          <p:attrName>style.visibility</p:attrName>
                                        </p:attrNameLst>
                                      </p:cBhvr>
                                      <p:to>
                                        <p:strVal val="visible"/>
                                      </p:to>
                                    </p:set>
                                    <p:animEffect transition="in" filter="wipe(left)">
                                      <p:cBhvr>
                                        <p:cTn id="62" dur="500"/>
                                        <p:tgtEl>
                                          <p:spTgt spid="29698">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698" grpId="0" build="p"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098" name="文本占位符 1"/>
              <p:cNvSpPr>
                <a:spLocks noGrp="1"/>
              </p:cNvSpPr>
              <p:nvPr>
                <p:ph type="body" idx="4294967295"/>
              </p:nvPr>
            </p:nvSpPr>
            <p:spPr>
              <a:xfrm>
                <a:off x="839416" y="260648"/>
                <a:ext cx="11161240" cy="6408738"/>
              </a:xfrm>
            </p:spPr>
            <p:txBody>
              <a:bodyPr anchor="t">
                <a:normAutofit lnSpcReduction="10000"/>
              </a:bodyPr>
              <a:lstStyle/>
              <a:p>
                <a:pPr>
                  <a:lnSpc>
                    <a:spcPct val="130000"/>
                  </a:lnSpc>
                </a:pPr>
                <a:r>
                  <a:rPr lang="zh-CN" altLang="en-US" sz="2800" dirty="0">
                    <a:solidFill>
                      <a:schemeClr val="tx1"/>
                    </a:solidFill>
                  </a:rPr>
                  <a:t>再考虑通货存款比率大于零的情形</a:t>
                </a:r>
                <a:endParaRPr lang="en-US" altLang="zh-CN" sz="2800" dirty="0">
                  <a:solidFill>
                    <a:schemeClr val="tx1"/>
                  </a:solidFill>
                </a:endParaRPr>
              </a:p>
              <a:p>
                <a:pPr marL="0" indent="0">
                  <a:lnSpc>
                    <a:spcPct val="130000"/>
                  </a:lnSpc>
                  <a:buNone/>
                </a:pPr>
                <a:endParaRPr lang="en-US" altLang="zh-CN" sz="2800" dirty="0">
                  <a:solidFill>
                    <a:schemeClr val="tx1"/>
                  </a:solidFill>
                </a:endParaRPr>
              </a:p>
              <a:p>
                <a:pPr marL="0" indent="0">
                  <a:lnSpc>
                    <a:spcPct val="130000"/>
                  </a:lnSpc>
                  <a:buNone/>
                </a:pPr>
                <a:r>
                  <a:rPr lang="en-US" altLang="zh-CN" sz="2800" dirty="0">
                    <a:solidFill>
                      <a:schemeClr val="tx1"/>
                    </a:solidFill>
                  </a:rPr>
                  <a:t>△ M</a:t>
                </a:r>
                <a:r>
                  <a:rPr lang="en-US" altLang="zh-CN" sz="2800" baseline="-25000" dirty="0">
                    <a:solidFill>
                      <a:schemeClr val="tx1"/>
                    </a:solidFill>
                  </a:rPr>
                  <a:t>1</a:t>
                </a:r>
                <a:r>
                  <a:rPr lang="en-US" altLang="zh-CN" sz="2800" dirty="0">
                    <a:solidFill>
                      <a:schemeClr val="tx1"/>
                    </a:solidFill>
                  </a:rPr>
                  <a:t> = △ </a:t>
                </a:r>
                <a:r>
                  <a:rPr lang="zh-CN" altLang="en-US" sz="2800" dirty="0">
                    <a:solidFill>
                      <a:schemeClr val="tx1"/>
                    </a:solidFill>
                  </a:rPr>
                  <a:t>最初货币增量</a:t>
                </a:r>
                <a:r>
                  <a:rPr lang="en-US" altLang="zh-CN" sz="2800" dirty="0">
                    <a:solidFill>
                      <a:schemeClr val="tx1"/>
                    </a:solidFill>
                  </a:rPr>
                  <a:t>+ △ </a:t>
                </a:r>
                <a:r>
                  <a:rPr lang="zh-CN" altLang="en-US" sz="2800" dirty="0">
                    <a:solidFill>
                      <a:schemeClr val="tx1"/>
                    </a:solidFill>
                  </a:rPr>
                  <a:t>新创造货币量</a:t>
                </a:r>
                <a:endParaRPr lang="en-US" altLang="zh-CN" sz="2800" dirty="0">
                  <a:solidFill>
                    <a:schemeClr val="tx1"/>
                  </a:solidFill>
                </a:endParaRPr>
              </a:p>
              <a:p>
                <a:pPr>
                  <a:lnSpc>
                    <a:spcPct val="90000"/>
                  </a:lnSpc>
                  <a:buNone/>
                </a:pPr>
                <a:r>
                  <a:rPr lang="en-US" altLang="zh-CN" sz="2800" dirty="0">
                    <a:solidFill>
                      <a:schemeClr val="tx1"/>
                    </a:solidFill>
                  </a:rPr>
                  <a:t>             = △ CU + △ DD</a:t>
                </a:r>
              </a:p>
              <a:p>
                <a:pPr>
                  <a:lnSpc>
                    <a:spcPct val="90000"/>
                  </a:lnSpc>
                  <a:buNone/>
                </a:pPr>
                <a:r>
                  <a:rPr lang="en-US" altLang="zh-CN" sz="2800" dirty="0">
                    <a:solidFill>
                      <a:schemeClr val="tx1"/>
                    </a:solidFill>
                  </a:rPr>
                  <a:t>             = cu·△ DD + △ DD</a:t>
                </a:r>
              </a:p>
              <a:p>
                <a:pPr>
                  <a:lnSpc>
                    <a:spcPct val="90000"/>
                  </a:lnSpc>
                  <a:buNone/>
                </a:pPr>
                <a:endParaRPr lang="en-US" altLang="zh-CN" sz="2800" dirty="0">
                  <a:solidFill>
                    <a:schemeClr val="tx1"/>
                  </a:solidFill>
                </a:endParaRPr>
              </a:p>
              <a:p>
                <a:pPr>
                  <a:lnSpc>
                    <a:spcPct val="90000"/>
                  </a:lnSpc>
                  <a:buNone/>
                </a:pPr>
                <a:r>
                  <a:rPr lang="en-US" altLang="zh-CN" sz="2800" dirty="0">
                    <a:solidFill>
                      <a:schemeClr val="tx1"/>
                    </a:solidFill>
                  </a:rPr>
                  <a:t>  △ MB =△ CU + △ RE</a:t>
                </a:r>
              </a:p>
              <a:p>
                <a:pPr>
                  <a:lnSpc>
                    <a:spcPct val="90000"/>
                  </a:lnSpc>
                  <a:buNone/>
                </a:pPr>
                <a:r>
                  <a:rPr lang="en-US" altLang="zh-CN" sz="2800" dirty="0">
                    <a:solidFill>
                      <a:schemeClr val="tx1"/>
                    </a:solidFill>
                  </a:rPr>
                  <a:t>            = cu·△ DD + re·△ DD</a:t>
                </a:r>
              </a:p>
              <a:p>
                <a:pPr>
                  <a:lnSpc>
                    <a:spcPct val="90000"/>
                  </a:lnSpc>
                  <a:buNone/>
                </a:pPr>
                <a14:m>
                  <m:oMathPara xmlns:m="http://schemas.openxmlformats.org/officeDocument/2006/math">
                    <m:oMathParaPr>
                      <m:jc m:val="centerGroup"/>
                    </m:oMathParaPr>
                    <m:oMath xmlns:m="http://schemas.openxmlformats.org/officeDocument/2006/math">
                      <m:f>
                        <m:fPr>
                          <m:ctrlPr>
                            <a:rPr lang="en-US" altLang="zh-CN" sz="2800" i="1">
                              <a:solidFill>
                                <a:schemeClr val="tx1"/>
                              </a:solidFill>
                              <a:latin typeface="Cambria Math" panose="02040503050406030204" pitchFamily="18" charset="0"/>
                            </a:rPr>
                          </m:ctrlPr>
                        </m:fPr>
                        <m:num>
                          <m:sSub>
                            <m:sSubPr>
                              <m:ctrlPr>
                                <a:rPr lang="en-US" altLang="zh-CN" sz="2800" i="1">
                                  <a:solidFill>
                                    <a:schemeClr val="tx1"/>
                                  </a:solidFill>
                                  <a:latin typeface="Cambria Math" panose="02040503050406030204" pitchFamily="18" charset="0"/>
                                </a:rPr>
                              </m:ctrlPr>
                            </m:sSubPr>
                            <m:e>
                              <m:r>
                                <a:rPr lang="en-US" altLang="zh-CN" sz="2800" i="1">
                                  <a:solidFill>
                                    <a:schemeClr val="tx1"/>
                                  </a:solidFill>
                                  <a:latin typeface="Cambria Math" panose="02040503050406030204" pitchFamily="18" charset="0"/>
                                  <a:ea typeface="Cambria Math" panose="02040503050406030204" pitchFamily="18" charset="0"/>
                                </a:rPr>
                                <m:t>∆</m:t>
                              </m:r>
                              <m:r>
                                <a:rPr lang="en-US" altLang="zh-CN" sz="2800" i="1">
                                  <a:solidFill>
                                    <a:schemeClr val="tx1"/>
                                  </a:solidFill>
                                  <a:latin typeface="Cambria Math" panose="02040503050406030204" pitchFamily="18" charset="0"/>
                                </a:rPr>
                                <m:t>𝑀</m:t>
                              </m:r>
                            </m:e>
                            <m:sub>
                              <m:r>
                                <a:rPr lang="en-US" altLang="zh-CN" sz="2800" i="1">
                                  <a:solidFill>
                                    <a:schemeClr val="tx1"/>
                                  </a:solidFill>
                                  <a:latin typeface="Cambria Math" panose="02040503050406030204" pitchFamily="18" charset="0"/>
                                </a:rPr>
                                <m:t>1</m:t>
                              </m:r>
                            </m:sub>
                          </m:sSub>
                        </m:num>
                        <m:den>
                          <m:r>
                            <a:rPr lang="en-US" altLang="zh-CN" sz="2800" i="1">
                              <a:solidFill>
                                <a:schemeClr val="tx1"/>
                              </a:solidFill>
                              <a:latin typeface="Cambria Math" panose="02040503050406030204" pitchFamily="18" charset="0"/>
                              <a:ea typeface="Cambria Math" panose="02040503050406030204" pitchFamily="18" charset="0"/>
                            </a:rPr>
                            <m:t>∆</m:t>
                          </m:r>
                          <m:r>
                            <a:rPr lang="en-US" altLang="zh-CN" sz="2800" i="1">
                              <a:solidFill>
                                <a:schemeClr val="tx1"/>
                              </a:solidFill>
                              <a:latin typeface="Cambria Math" panose="02040503050406030204" pitchFamily="18" charset="0"/>
                            </a:rPr>
                            <m:t>𝑀𝐵</m:t>
                          </m:r>
                        </m:den>
                      </m:f>
                      <m:r>
                        <a:rPr lang="en-US" altLang="zh-CN" sz="2800" i="1">
                          <a:solidFill>
                            <a:schemeClr val="tx1"/>
                          </a:solidFill>
                          <a:latin typeface="Cambria Math" panose="02040503050406030204" pitchFamily="18" charset="0"/>
                        </a:rPr>
                        <m:t>=</m:t>
                      </m:r>
                      <m:f>
                        <m:fPr>
                          <m:ctrlPr>
                            <a:rPr lang="en-US" altLang="zh-CN" sz="2800" i="1">
                              <a:solidFill>
                                <a:schemeClr val="tx1"/>
                              </a:solidFill>
                              <a:latin typeface="Cambria Math" panose="02040503050406030204" pitchFamily="18" charset="0"/>
                            </a:rPr>
                          </m:ctrlPr>
                        </m:fPr>
                        <m:num>
                          <m:r>
                            <a:rPr lang="en-US" altLang="zh-CN" sz="2800" i="1">
                              <a:solidFill>
                                <a:schemeClr val="tx1"/>
                              </a:solidFill>
                              <a:latin typeface="Cambria Math" panose="02040503050406030204" pitchFamily="18" charset="0"/>
                            </a:rPr>
                            <m:t>𝑐𝑢</m:t>
                          </m:r>
                          <m:r>
                            <a:rPr lang="en-US" altLang="zh-CN" sz="2800" i="1">
                              <a:solidFill>
                                <a:schemeClr val="tx1"/>
                              </a:solidFill>
                              <a:latin typeface="Cambria Math" panose="02040503050406030204" pitchFamily="18" charset="0"/>
                              <a:ea typeface="Cambria Math" panose="02040503050406030204" pitchFamily="18" charset="0"/>
                            </a:rPr>
                            <m:t>∙∆</m:t>
                          </m:r>
                          <m:r>
                            <a:rPr lang="en-US" altLang="zh-CN" sz="2800" i="1">
                              <a:solidFill>
                                <a:schemeClr val="tx1"/>
                              </a:solidFill>
                              <a:latin typeface="Cambria Math" panose="02040503050406030204" pitchFamily="18" charset="0"/>
                            </a:rPr>
                            <m:t>𝐷𝐷</m:t>
                          </m:r>
                          <m:r>
                            <a:rPr lang="en-US" altLang="zh-CN" sz="2800" i="1">
                              <a:solidFill>
                                <a:schemeClr val="tx1"/>
                              </a:solidFill>
                              <a:latin typeface="Cambria Math" panose="02040503050406030204" pitchFamily="18" charset="0"/>
                            </a:rPr>
                            <m:t>+∆</m:t>
                          </m:r>
                          <m:r>
                            <a:rPr lang="en-US" altLang="zh-CN" sz="2800" i="1">
                              <a:solidFill>
                                <a:schemeClr val="tx1"/>
                              </a:solidFill>
                              <a:latin typeface="Cambria Math" panose="02040503050406030204" pitchFamily="18" charset="0"/>
                            </a:rPr>
                            <m:t>𝐷𝐷</m:t>
                          </m:r>
                        </m:num>
                        <m:den>
                          <m:r>
                            <a:rPr lang="en-US" altLang="zh-CN" sz="2800" i="1">
                              <a:solidFill>
                                <a:schemeClr val="tx1"/>
                              </a:solidFill>
                              <a:latin typeface="Cambria Math" panose="02040503050406030204" pitchFamily="18" charset="0"/>
                            </a:rPr>
                            <m:t>𝑐𝑢</m:t>
                          </m:r>
                          <m:r>
                            <a:rPr lang="en-US" altLang="zh-CN" sz="2800" i="1">
                              <a:solidFill>
                                <a:schemeClr val="tx1"/>
                              </a:solidFill>
                              <a:latin typeface="Cambria Math" panose="02040503050406030204" pitchFamily="18" charset="0"/>
                              <a:ea typeface="Cambria Math" panose="02040503050406030204" pitchFamily="18" charset="0"/>
                            </a:rPr>
                            <m:t>∙∆</m:t>
                          </m:r>
                          <m:r>
                            <a:rPr lang="en-US" altLang="zh-CN" sz="2800" i="1">
                              <a:solidFill>
                                <a:schemeClr val="tx1"/>
                              </a:solidFill>
                              <a:latin typeface="Cambria Math" panose="02040503050406030204" pitchFamily="18" charset="0"/>
                            </a:rPr>
                            <m:t>𝐷𝐷</m:t>
                          </m:r>
                          <m:r>
                            <a:rPr lang="en-US" altLang="zh-CN" sz="2800" i="1">
                              <a:solidFill>
                                <a:schemeClr val="tx1"/>
                              </a:solidFill>
                              <a:latin typeface="Cambria Math" panose="02040503050406030204" pitchFamily="18" charset="0"/>
                            </a:rPr>
                            <m:t>+</m:t>
                          </m:r>
                          <m:r>
                            <a:rPr lang="en-US" altLang="zh-CN" sz="2800" i="1">
                              <a:solidFill>
                                <a:schemeClr val="tx1"/>
                              </a:solidFill>
                              <a:latin typeface="Cambria Math" panose="02040503050406030204" pitchFamily="18" charset="0"/>
                            </a:rPr>
                            <m:t>𝑟𝑒</m:t>
                          </m:r>
                          <m:r>
                            <a:rPr lang="en-US" altLang="zh-CN" sz="2800" i="1">
                              <a:solidFill>
                                <a:schemeClr val="tx1"/>
                              </a:solidFill>
                              <a:latin typeface="Cambria Math" panose="02040503050406030204" pitchFamily="18" charset="0"/>
                              <a:ea typeface="Cambria Math" panose="02040503050406030204" pitchFamily="18" charset="0"/>
                            </a:rPr>
                            <m:t>∙∆</m:t>
                          </m:r>
                          <m:r>
                            <a:rPr lang="en-US" altLang="zh-CN" sz="2800" i="1">
                              <a:solidFill>
                                <a:schemeClr val="tx1"/>
                              </a:solidFill>
                              <a:latin typeface="Cambria Math" panose="02040503050406030204" pitchFamily="18" charset="0"/>
                            </a:rPr>
                            <m:t>𝐷𝐷</m:t>
                          </m:r>
                        </m:den>
                      </m:f>
                      <m:r>
                        <a:rPr lang="en-US" altLang="zh-CN" sz="2800" i="1">
                          <a:solidFill>
                            <a:schemeClr val="tx1"/>
                          </a:solidFill>
                          <a:latin typeface="Cambria Math" panose="02040503050406030204" pitchFamily="18" charset="0"/>
                        </a:rPr>
                        <m:t>=</m:t>
                      </m:r>
                      <m:f>
                        <m:fPr>
                          <m:ctrlPr>
                            <a:rPr lang="en-US" altLang="zh-CN" sz="2800" i="1">
                              <a:solidFill>
                                <a:schemeClr val="tx1"/>
                              </a:solidFill>
                              <a:latin typeface="Cambria Math" panose="02040503050406030204" pitchFamily="18" charset="0"/>
                            </a:rPr>
                          </m:ctrlPr>
                        </m:fPr>
                        <m:num>
                          <m:r>
                            <a:rPr lang="en-US" altLang="zh-CN" sz="2800" i="1">
                              <a:solidFill>
                                <a:schemeClr val="tx1"/>
                              </a:solidFill>
                              <a:latin typeface="Cambria Math" panose="02040503050406030204" pitchFamily="18" charset="0"/>
                            </a:rPr>
                            <m:t>1+</m:t>
                          </m:r>
                          <m:r>
                            <a:rPr lang="en-US" altLang="zh-CN" sz="2800" i="1">
                              <a:solidFill>
                                <a:schemeClr val="tx1"/>
                              </a:solidFill>
                              <a:latin typeface="Cambria Math" panose="02040503050406030204" pitchFamily="18" charset="0"/>
                            </a:rPr>
                            <m:t>𝑐𝑢</m:t>
                          </m:r>
                        </m:num>
                        <m:den>
                          <m:r>
                            <a:rPr lang="en-US" altLang="zh-CN" sz="2800" i="1">
                              <a:solidFill>
                                <a:schemeClr val="tx1"/>
                              </a:solidFill>
                              <a:latin typeface="Cambria Math" panose="02040503050406030204" pitchFamily="18" charset="0"/>
                            </a:rPr>
                            <m:t>𝑟𝑒</m:t>
                          </m:r>
                          <m:r>
                            <a:rPr lang="en-US" altLang="zh-CN" sz="2800" i="1">
                              <a:solidFill>
                                <a:schemeClr val="tx1"/>
                              </a:solidFill>
                              <a:latin typeface="Cambria Math" panose="02040503050406030204" pitchFamily="18" charset="0"/>
                            </a:rPr>
                            <m:t>+</m:t>
                          </m:r>
                          <m:r>
                            <a:rPr lang="en-US" altLang="zh-CN" sz="2800" i="1">
                              <a:solidFill>
                                <a:schemeClr val="tx1"/>
                              </a:solidFill>
                              <a:latin typeface="Cambria Math" panose="02040503050406030204" pitchFamily="18" charset="0"/>
                            </a:rPr>
                            <m:t>𝑐𝑢</m:t>
                          </m:r>
                        </m:den>
                      </m:f>
                    </m:oMath>
                  </m:oMathPara>
                </a14:m>
                <a:endParaRPr lang="en-US" altLang="zh-CN" sz="2800" dirty="0">
                  <a:solidFill>
                    <a:schemeClr val="tx1"/>
                  </a:solidFill>
                </a:endParaRPr>
              </a:p>
              <a:p>
                <a:pPr>
                  <a:lnSpc>
                    <a:spcPct val="90000"/>
                  </a:lnSpc>
                  <a:buNone/>
                </a:pPr>
                <a:endParaRPr lang="en-US" altLang="zh-CN" sz="2800" dirty="0">
                  <a:solidFill>
                    <a:schemeClr val="tx1"/>
                  </a:solidFill>
                </a:endParaRPr>
              </a:p>
              <a:p>
                <a:pPr>
                  <a:lnSpc>
                    <a:spcPct val="90000"/>
                  </a:lnSpc>
                  <a:buNone/>
                </a:pPr>
                <a:r>
                  <a:rPr lang="en-US" altLang="zh-CN" sz="2800" dirty="0">
                    <a:solidFill>
                      <a:schemeClr val="tx1"/>
                    </a:solidFill>
                  </a:rPr>
                  <a:t> △ M</a:t>
                </a:r>
                <a:r>
                  <a:rPr lang="en-US" altLang="zh-CN" sz="2800" baseline="-25000" dirty="0">
                    <a:solidFill>
                      <a:schemeClr val="tx1"/>
                    </a:solidFill>
                  </a:rPr>
                  <a:t>1</a:t>
                </a:r>
                <a:r>
                  <a:rPr lang="en-US" altLang="zh-CN" sz="2800" dirty="0">
                    <a:solidFill>
                      <a:schemeClr val="tx1"/>
                    </a:solidFill>
                  </a:rPr>
                  <a:t> =</a:t>
                </a:r>
                <a14:m>
                  <m:oMath xmlns:m="http://schemas.openxmlformats.org/officeDocument/2006/math">
                    <m:f>
                      <m:fPr>
                        <m:ctrlPr>
                          <a:rPr lang="en-US" altLang="zh-CN" sz="2800" i="1">
                            <a:solidFill>
                              <a:schemeClr val="tx1"/>
                            </a:solidFill>
                            <a:latin typeface="Cambria Math" panose="02040503050406030204" pitchFamily="18" charset="0"/>
                          </a:rPr>
                        </m:ctrlPr>
                      </m:fPr>
                      <m:num>
                        <m:r>
                          <a:rPr lang="en-US" altLang="zh-CN" sz="2800" i="1">
                            <a:solidFill>
                              <a:schemeClr val="tx1"/>
                            </a:solidFill>
                            <a:latin typeface="Cambria Math" panose="02040503050406030204" pitchFamily="18" charset="0"/>
                          </a:rPr>
                          <m:t>1+</m:t>
                        </m:r>
                        <m:r>
                          <a:rPr lang="en-US" altLang="zh-CN" sz="2800" i="1">
                            <a:solidFill>
                              <a:schemeClr val="tx1"/>
                            </a:solidFill>
                            <a:latin typeface="Cambria Math" panose="02040503050406030204" pitchFamily="18" charset="0"/>
                          </a:rPr>
                          <m:t>𝑐𝑢</m:t>
                        </m:r>
                      </m:num>
                      <m:den>
                        <m:r>
                          <a:rPr lang="en-US" altLang="zh-CN" sz="2800" i="1">
                            <a:solidFill>
                              <a:schemeClr val="tx1"/>
                            </a:solidFill>
                            <a:latin typeface="Cambria Math" panose="02040503050406030204" pitchFamily="18" charset="0"/>
                          </a:rPr>
                          <m:t>𝑟𝑒</m:t>
                        </m:r>
                        <m:r>
                          <a:rPr lang="en-US" altLang="zh-CN" sz="2800" i="1">
                            <a:solidFill>
                              <a:schemeClr val="tx1"/>
                            </a:solidFill>
                            <a:latin typeface="Cambria Math" panose="02040503050406030204" pitchFamily="18" charset="0"/>
                          </a:rPr>
                          <m:t>+</m:t>
                        </m:r>
                        <m:r>
                          <a:rPr lang="en-US" altLang="zh-CN" sz="2800" i="1">
                            <a:solidFill>
                              <a:schemeClr val="tx1"/>
                            </a:solidFill>
                            <a:latin typeface="Cambria Math" panose="02040503050406030204" pitchFamily="18" charset="0"/>
                          </a:rPr>
                          <m:t>𝑐𝑢</m:t>
                        </m:r>
                      </m:den>
                    </m:f>
                    <m:r>
                      <a:rPr lang="en-US" altLang="zh-CN" sz="2800" i="1">
                        <a:solidFill>
                          <a:schemeClr val="tx1"/>
                        </a:solidFill>
                        <a:latin typeface="Cambria Math" panose="02040503050406030204" pitchFamily="18" charset="0"/>
                      </a:rPr>
                      <m:t>·</m:t>
                    </m:r>
                  </m:oMath>
                </a14:m>
                <a:r>
                  <a:rPr lang="en-US" altLang="zh-CN" sz="2800" dirty="0">
                    <a:solidFill>
                      <a:schemeClr val="tx1"/>
                    </a:solidFill>
                  </a:rPr>
                  <a:t>MB </a:t>
                </a:r>
              </a:p>
            </p:txBody>
          </p:sp>
        </mc:Choice>
        <mc:Fallback xmlns="">
          <p:sp>
            <p:nvSpPr>
              <p:cNvPr id="4098" name="文本占位符 1"/>
              <p:cNvSpPr>
                <a:spLocks noGrp="1" noRot="1" noChangeAspect="1" noMove="1" noResize="1" noEditPoints="1" noAdjustHandles="1" noChangeArrowheads="1" noChangeShapeType="1" noTextEdit="1"/>
              </p:cNvSpPr>
              <p:nvPr>
                <p:ph type="body" idx="4294967295"/>
              </p:nvPr>
            </p:nvSpPr>
            <p:spPr>
              <a:xfrm>
                <a:off x="839416" y="260648"/>
                <a:ext cx="11161240" cy="6408738"/>
              </a:xfrm>
              <a:blipFill>
                <a:blip r:embed="rId3"/>
                <a:stretch>
                  <a:fillRect l="-1147" t="-761"/>
                </a:stretch>
              </a:blipFill>
            </p:spPr>
            <p:txBody>
              <a:bodyPr/>
              <a:lstStyle/>
              <a:p>
                <a:r>
                  <a:rPr lang="zh-CN" altLang="en-US">
                    <a:noFill/>
                  </a:rPr>
                  <a:t> </a:t>
                </a:r>
              </a:p>
            </p:txBody>
          </p:sp>
        </mc:Fallback>
      </mc:AlternateContent>
      <p:sp>
        <p:nvSpPr>
          <p:cNvPr id="2" name="圆角矩形 1"/>
          <p:cNvSpPr/>
          <p:nvPr/>
        </p:nvSpPr>
        <p:spPr>
          <a:xfrm>
            <a:off x="407368" y="836712"/>
            <a:ext cx="9865096" cy="14401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48336497"/>
      </p:ext>
    </p:extLst>
  </p:cSld>
  <p:clrMapOvr>
    <a:masterClrMapping/>
  </p:clrMapOvr>
  <p:transition>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98">
                                            <p:txEl>
                                              <p:pRg st="0" end="0"/>
                                            </p:txEl>
                                          </p:spTgt>
                                        </p:tgtEl>
                                        <p:attrNameLst>
                                          <p:attrName>style.visibility</p:attrName>
                                        </p:attrNameLst>
                                      </p:cBhvr>
                                      <p:to>
                                        <p:strVal val="visible"/>
                                      </p:to>
                                    </p:set>
                                    <p:animEffect transition="in" filter="fade">
                                      <p:cBhvr>
                                        <p:cTn id="7" dur="500"/>
                                        <p:tgtEl>
                                          <p:spTgt spid="409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098">
                                            <p:txEl>
                                              <p:pRg st="2" end="2"/>
                                            </p:txEl>
                                          </p:spTgt>
                                        </p:tgtEl>
                                        <p:attrNameLst>
                                          <p:attrName>style.visibility</p:attrName>
                                        </p:attrNameLst>
                                      </p:cBhvr>
                                      <p:to>
                                        <p:strVal val="visible"/>
                                      </p:to>
                                    </p:set>
                                    <p:animEffect transition="in" filter="fade">
                                      <p:cBhvr>
                                        <p:cTn id="12" dur="500"/>
                                        <p:tgtEl>
                                          <p:spTgt spid="409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098">
                                            <p:txEl>
                                              <p:pRg st="3" end="3"/>
                                            </p:txEl>
                                          </p:spTgt>
                                        </p:tgtEl>
                                        <p:attrNameLst>
                                          <p:attrName>style.visibility</p:attrName>
                                        </p:attrNameLst>
                                      </p:cBhvr>
                                      <p:to>
                                        <p:strVal val="visible"/>
                                      </p:to>
                                    </p:set>
                                    <p:animEffect transition="in" filter="fade">
                                      <p:cBhvr>
                                        <p:cTn id="17" dur="500"/>
                                        <p:tgtEl>
                                          <p:spTgt spid="409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098">
                                            <p:txEl>
                                              <p:pRg st="4" end="4"/>
                                            </p:txEl>
                                          </p:spTgt>
                                        </p:tgtEl>
                                        <p:attrNameLst>
                                          <p:attrName>style.visibility</p:attrName>
                                        </p:attrNameLst>
                                      </p:cBhvr>
                                      <p:to>
                                        <p:strVal val="visible"/>
                                      </p:to>
                                    </p:set>
                                    <p:animEffect transition="in" filter="fade">
                                      <p:cBhvr>
                                        <p:cTn id="22" dur="500"/>
                                        <p:tgtEl>
                                          <p:spTgt spid="4098">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098">
                                            <p:txEl>
                                              <p:pRg st="6" end="6"/>
                                            </p:txEl>
                                          </p:spTgt>
                                        </p:tgtEl>
                                        <p:attrNameLst>
                                          <p:attrName>style.visibility</p:attrName>
                                        </p:attrNameLst>
                                      </p:cBhvr>
                                      <p:to>
                                        <p:strVal val="visible"/>
                                      </p:to>
                                    </p:set>
                                    <p:animEffect transition="in" filter="fade">
                                      <p:cBhvr>
                                        <p:cTn id="27" dur="500"/>
                                        <p:tgtEl>
                                          <p:spTgt spid="4098">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098">
                                            <p:txEl>
                                              <p:pRg st="7" end="7"/>
                                            </p:txEl>
                                          </p:spTgt>
                                        </p:tgtEl>
                                        <p:attrNameLst>
                                          <p:attrName>style.visibility</p:attrName>
                                        </p:attrNameLst>
                                      </p:cBhvr>
                                      <p:to>
                                        <p:strVal val="visible"/>
                                      </p:to>
                                    </p:set>
                                    <p:animEffect transition="in" filter="fade">
                                      <p:cBhvr>
                                        <p:cTn id="32" dur="500"/>
                                        <p:tgtEl>
                                          <p:spTgt spid="4098">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098">
                                            <p:txEl>
                                              <p:pRg st="8" end="8"/>
                                            </p:txEl>
                                          </p:spTgt>
                                        </p:tgtEl>
                                        <p:attrNameLst>
                                          <p:attrName>style.visibility</p:attrName>
                                        </p:attrNameLst>
                                      </p:cBhvr>
                                      <p:to>
                                        <p:strVal val="visible"/>
                                      </p:to>
                                    </p:set>
                                    <p:animEffect transition="in" filter="fade">
                                      <p:cBhvr>
                                        <p:cTn id="37" dur="500"/>
                                        <p:tgtEl>
                                          <p:spTgt spid="4098">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4098">
                                            <p:txEl>
                                              <p:pRg st="10" end="10"/>
                                            </p:txEl>
                                          </p:spTgt>
                                        </p:tgtEl>
                                        <p:attrNameLst>
                                          <p:attrName>style.visibility</p:attrName>
                                        </p:attrNameLst>
                                      </p:cBhvr>
                                      <p:to>
                                        <p:strVal val="visible"/>
                                      </p:to>
                                    </p:set>
                                    <p:animEffect transition="in" filter="fade">
                                      <p:cBhvr>
                                        <p:cTn id="42" dur="500"/>
                                        <p:tgtEl>
                                          <p:spTgt spid="409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8"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098" name="文本占位符 1"/>
              <p:cNvSpPr>
                <a:spLocks noGrp="1"/>
              </p:cNvSpPr>
              <p:nvPr>
                <p:ph type="body" idx="4294967295"/>
              </p:nvPr>
            </p:nvSpPr>
            <p:spPr>
              <a:xfrm>
                <a:off x="839416" y="260648"/>
                <a:ext cx="11161240" cy="6408738"/>
              </a:xfrm>
            </p:spPr>
            <p:txBody>
              <a:bodyPr anchor="t">
                <a:normAutofit/>
              </a:bodyPr>
              <a:lstStyle/>
              <a:p>
                <a:pPr>
                  <a:lnSpc>
                    <a:spcPct val="130000"/>
                  </a:lnSpc>
                </a:pPr>
                <a:r>
                  <a:rPr lang="zh-CN" altLang="en-US" sz="2800" dirty="0">
                    <a:solidFill>
                      <a:schemeClr val="tx1"/>
                    </a:solidFill>
                  </a:rPr>
                  <a:t>比较：通货存款比率如何影响货币供给</a:t>
                </a:r>
                <a:endParaRPr lang="en-US" altLang="zh-CN" sz="2800" dirty="0">
                  <a:solidFill>
                    <a:schemeClr val="tx1"/>
                  </a:solidFill>
                </a:endParaRPr>
              </a:p>
              <a:p>
                <a:pPr marL="0" indent="0">
                  <a:lnSpc>
                    <a:spcPct val="130000"/>
                  </a:lnSpc>
                  <a:buNone/>
                </a:pPr>
                <a:endParaRPr lang="en-US" altLang="zh-CN" sz="2800" dirty="0">
                  <a:solidFill>
                    <a:schemeClr val="tx1"/>
                  </a:solidFill>
                </a:endParaRPr>
              </a:p>
              <a:p>
                <a:pPr lvl="1">
                  <a:lnSpc>
                    <a:spcPct val="130000"/>
                  </a:lnSpc>
                  <a:buFontTx/>
                  <a:buChar char="–"/>
                </a:pPr>
                <a:r>
                  <a:rPr lang="en-US" altLang="zh-CN" sz="2800" dirty="0">
                    <a:solidFill>
                      <a:schemeClr val="tx1"/>
                    </a:solidFill>
                  </a:rPr>
                  <a:t>△ M</a:t>
                </a:r>
                <a:r>
                  <a:rPr lang="en-US" altLang="zh-CN" sz="2800" baseline="-25000" dirty="0">
                    <a:solidFill>
                      <a:schemeClr val="tx1"/>
                    </a:solidFill>
                  </a:rPr>
                  <a:t>1</a:t>
                </a:r>
                <a:r>
                  <a:rPr lang="en-US" altLang="zh-CN" sz="2800" dirty="0">
                    <a:solidFill>
                      <a:schemeClr val="tx1"/>
                    </a:solidFill>
                  </a:rPr>
                  <a:t> =</a:t>
                </a:r>
                <a14:m>
                  <m:oMath xmlns:m="http://schemas.openxmlformats.org/officeDocument/2006/math">
                    <m:f>
                      <m:fPr>
                        <m:ctrlPr>
                          <a:rPr lang="en-US" altLang="zh-CN" sz="2800" i="1">
                            <a:solidFill>
                              <a:schemeClr val="tx1"/>
                            </a:solidFill>
                            <a:latin typeface="Cambria Math" panose="02040503050406030204" pitchFamily="18" charset="0"/>
                          </a:rPr>
                        </m:ctrlPr>
                      </m:fPr>
                      <m:num>
                        <m:r>
                          <a:rPr lang="en-US" altLang="zh-CN" sz="2800" i="1">
                            <a:solidFill>
                              <a:schemeClr val="tx1"/>
                            </a:solidFill>
                            <a:latin typeface="Cambria Math" panose="02040503050406030204" pitchFamily="18" charset="0"/>
                          </a:rPr>
                          <m:t>1+</m:t>
                        </m:r>
                        <m:r>
                          <a:rPr lang="en-US" altLang="zh-CN" sz="2800" i="1">
                            <a:solidFill>
                              <a:schemeClr val="tx1"/>
                            </a:solidFill>
                            <a:latin typeface="Cambria Math" panose="02040503050406030204" pitchFamily="18" charset="0"/>
                          </a:rPr>
                          <m:t>𝑐𝑢</m:t>
                        </m:r>
                      </m:num>
                      <m:den>
                        <m:r>
                          <a:rPr lang="en-US" altLang="zh-CN" sz="2800" i="1">
                            <a:solidFill>
                              <a:schemeClr val="tx1"/>
                            </a:solidFill>
                            <a:latin typeface="Cambria Math" panose="02040503050406030204" pitchFamily="18" charset="0"/>
                          </a:rPr>
                          <m:t>𝑟𝑒</m:t>
                        </m:r>
                        <m:r>
                          <a:rPr lang="en-US" altLang="zh-CN" sz="2800" i="1">
                            <a:solidFill>
                              <a:schemeClr val="tx1"/>
                            </a:solidFill>
                            <a:latin typeface="Cambria Math" panose="02040503050406030204" pitchFamily="18" charset="0"/>
                          </a:rPr>
                          <m:t>+</m:t>
                        </m:r>
                        <m:r>
                          <a:rPr lang="en-US" altLang="zh-CN" sz="2800" i="1">
                            <a:solidFill>
                              <a:schemeClr val="tx1"/>
                            </a:solidFill>
                            <a:latin typeface="Cambria Math" panose="02040503050406030204" pitchFamily="18" charset="0"/>
                          </a:rPr>
                          <m:t>𝑐𝑢</m:t>
                        </m:r>
                      </m:den>
                    </m:f>
                    <m:r>
                      <a:rPr lang="en-US" altLang="zh-CN" sz="2800" i="1">
                        <a:solidFill>
                          <a:schemeClr val="tx1"/>
                        </a:solidFill>
                        <a:latin typeface="Cambria Math" panose="02040503050406030204" pitchFamily="18" charset="0"/>
                      </a:rPr>
                      <m:t>·</m:t>
                    </m:r>
                  </m:oMath>
                </a14:m>
                <a:r>
                  <a:rPr lang="en-US" altLang="zh-CN" sz="2800" dirty="0">
                    <a:solidFill>
                      <a:schemeClr val="tx1"/>
                    </a:solidFill>
                  </a:rPr>
                  <a:t>MB</a:t>
                </a:r>
                <a:r>
                  <a:rPr lang="zh-CN" altLang="en-US" sz="2800" dirty="0">
                    <a:solidFill>
                      <a:schemeClr val="tx1"/>
                    </a:solidFill>
                  </a:rPr>
                  <a:t>， 通常情形，即</a:t>
                </a:r>
                <a:r>
                  <a:rPr lang="en-US" altLang="zh-CN" sz="2800" dirty="0">
                    <a:solidFill>
                      <a:schemeClr val="tx1"/>
                    </a:solidFill>
                  </a:rPr>
                  <a:t>cu≥0 </a:t>
                </a:r>
              </a:p>
              <a:p>
                <a:pPr lvl="1">
                  <a:lnSpc>
                    <a:spcPct val="130000"/>
                  </a:lnSpc>
                  <a:buFontTx/>
                  <a:buChar char="–"/>
                </a:pPr>
                <a:r>
                  <a:rPr lang="en-US" altLang="zh-CN" sz="2800" dirty="0">
                    <a:solidFill>
                      <a:schemeClr val="tx1"/>
                    </a:solidFill>
                  </a:rPr>
                  <a:t> △ M</a:t>
                </a:r>
                <a:r>
                  <a:rPr lang="en-US" altLang="zh-CN" sz="2800" baseline="-25000" dirty="0">
                    <a:solidFill>
                      <a:schemeClr val="tx1"/>
                    </a:solidFill>
                  </a:rPr>
                  <a:t>1</a:t>
                </a:r>
                <a:r>
                  <a:rPr lang="en-US" altLang="zh-CN" sz="2800" dirty="0">
                    <a:solidFill>
                      <a:schemeClr val="tx1"/>
                    </a:solidFill>
                  </a:rPr>
                  <a:t> =</a:t>
                </a:r>
                <a14:m>
                  <m:oMath xmlns:m="http://schemas.openxmlformats.org/officeDocument/2006/math">
                    <m:f>
                      <m:fPr>
                        <m:ctrlPr>
                          <a:rPr lang="en-US" altLang="zh-CN" sz="2800" i="1">
                            <a:solidFill>
                              <a:schemeClr val="tx1"/>
                            </a:solidFill>
                            <a:latin typeface="Cambria Math" panose="02040503050406030204" pitchFamily="18" charset="0"/>
                          </a:rPr>
                        </m:ctrlPr>
                      </m:fPr>
                      <m:num>
                        <m:r>
                          <a:rPr lang="en-US" altLang="zh-CN" sz="2800" i="1">
                            <a:solidFill>
                              <a:schemeClr val="tx1"/>
                            </a:solidFill>
                            <a:latin typeface="Cambria Math" panose="02040503050406030204" pitchFamily="18" charset="0"/>
                          </a:rPr>
                          <m:t>1</m:t>
                        </m:r>
                      </m:num>
                      <m:den>
                        <m:r>
                          <a:rPr lang="en-US" altLang="zh-CN" sz="2800" i="1">
                            <a:solidFill>
                              <a:schemeClr val="tx1"/>
                            </a:solidFill>
                            <a:latin typeface="Cambria Math" panose="02040503050406030204" pitchFamily="18" charset="0"/>
                          </a:rPr>
                          <m:t>𝑟𝑒</m:t>
                        </m:r>
                      </m:den>
                    </m:f>
                    <m:r>
                      <a:rPr lang="en-US" altLang="zh-CN" sz="2800" i="1">
                        <a:solidFill>
                          <a:schemeClr val="tx1"/>
                        </a:solidFill>
                        <a:latin typeface="Cambria Math" panose="02040503050406030204" pitchFamily="18" charset="0"/>
                      </a:rPr>
                      <m:t>·</m:t>
                    </m:r>
                  </m:oMath>
                </a14:m>
                <a:r>
                  <a:rPr lang="en-US" altLang="zh-CN" sz="2800" dirty="0">
                    <a:solidFill>
                      <a:schemeClr val="tx1"/>
                    </a:solidFill>
                  </a:rPr>
                  <a:t>MB</a:t>
                </a:r>
                <a:r>
                  <a:rPr lang="zh-CN" altLang="en-US" sz="2800" dirty="0">
                    <a:solidFill>
                      <a:schemeClr val="tx1"/>
                    </a:solidFill>
                  </a:rPr>
                  <a:t>，当</a:t>
                </a:r>
                <a:r>
                  <a:rPr lang="en-US" altLang="zh-CN" sz="2800" dirty="0">
                    <a:solidFill>
                      <a:schemeClr val="tx1"/>
                    </a:solidFill>
                  </a:rPr>
                  <a:t>cu=0 </a:t>
                </a:r>
                <a:r>
                  <a:rPr lang="zh-CN" altLang="en-US" sz="2800" dirty="0">
                    <a:solidFill>
                      <a:schemeClr val="tx1"/>
                    </a:solidFill>
                  </a:rPr>
                  <a:t>时。</a:t>
                </a:r>
                <a:endParaRPr lang="en-US" altLang="zh-CN" sz="2800" dirty="0">
                  <a:solidFill>
                    <a:schemeClr val="tx1"/>
                  </a:solidFill>
                </a:endParaRPr>
              </a:p>
              <a:p>
                <a:pPr lvl="1">
                  <a:lnSpc>
                    <a:spcPct val="130000"/>
                  </a:lnSpc>
                  <a:buFontTx/>
                  <a:buChar char="–"/>
                </a:pPr>
                <a14:m>
                  <m:oMath xmlns:m="http://schemas.openxmlformats.org/officeDocument/2006/math">
                    <m:f>
                      <m:fPr>
                        <m:ctrlPr>
                          <a:rPr lang="en-US" altLang="zh-CN" sz="2800" i="1">
                            <a:solidFill>
                              <a:schemeClr val="tx1"/>
                            </a:solidFill>
                            <a:latin typeface="Cambria Math" panose="02040503050406030204" pitchFamily="18" charset="0"/>
                          </a:rPr>
                        </m:ctrlPr>
                      </m:fPr>
                      <m:num>
                        <m:r>
                          <a:rPr lang="en-US" altLang="zh-CN" sz="2800" i="1">
                            <a:solidFill>
                              <a:schemeClr val="tx1"/>
                            </a:solidFill>
                            <a:latin typeface="Cambria Math" panose="02040503050406030204" pitchFamily="18" charset="0"/>
                          </a:rPr>
                          <m:t>1+</m:t>
                        </m:r>
                        <m:r>
                          <a:rPr lang="en-US" altLang="zh-CN" sz="2800" i="1">
                            <a:solidFill>
                              <a:schemeClr val="tx1"/>
                            </a:solidFill>
                            <a:latin typeface="Cambria Math" panose="02040503050406030204" pitchFamily="18" charset="0"/>
                          </a:rPr>
                          <m:t>𝑐𝑢</m:t>
                        </m:r>
                      </m:num>
                      <m:den>
                        <m:r>
                          <a:rPr lang="en-US" altLang="zh-CN" sz="2800" i="1">
                            <a:solidFill>
                              <a:schemeClr val="tx1"/>
                            </a:solidFill>
                            <a:latin typeface="Cambria Math" panose="02040503050406030204" pitchFamily="18" charset="0"/>
                          </a:rPr>
                          <m:t>𝑟𝑒</m:t>
                        </m:r>
                        <m:r>
                          <a:rPr lang="en-US" altLang="zh-CN" sz="2800" i="1">
                            <a:solidFill>
                              <a:schemeClr val="tx1"/>
                            </a:solidFill>
                            <a:latin typeface="Cambria Math" panose="02040503050406030204" pitchFamily="18" charset="0"/>
                          </a:rPr>
                          <m:t>+</m:t>
                        </m:r>
                        <m:r>
                          <a:rPr lang="en-US" altLang="zh-CN" sz="2800" i="1">
                            <a:solidFill>
                              <a:schemeClr val="tx1"/>
                            </a:solidFill>
                            <a:latin typeface="Cambria Math" panose="02040503050406030204" pitchFamily="18" charset="0"/>
                          </a:rPr>
                          <m:t>𝑐𝑢</m:t>
                        </m:r>
                      </m:den>
                    </m:f>
                    <m:r>
                      <a:rPr lang="en-US" altLang="zh-CN" sz="2800" i="1">
                        <a:solidFill>
                          <a:schemeClr val="tx1"/>
                        </a:solidFill>
                        <a:latin typeface="Cambria Math" panose="02040503050406030204" pitchFamily="18" charset="0"/>
                      </a:rPr>
                      <m:t>·</m:t>
                    </m:r>
                  </m:oMath>
                </a14:m>
                <a:r>
                  <a:rPr lang="en-US" altLang="zh-CN" sz="2800" dirty="0">
                    <a:solidFill>
                      <a:schemeClr val="tx1"/>
                    </a:solidFill>
                  </a:rPr>
                  <a:t>MB  ≥ </a:t>
                </a:r>
                <a14:m>
                  <m:oMath xmlns:m="http://schemas.openxmlformats.org/officeDocument/2006/math">
                    <m:f>
                      <m:fPr>
                        <m:ctrlPr>
                          <a:rPr lang="en-US" altLang="zh-CN" sz="2800" i="1">
                            <a:solidFill>
                              <a:schemeClr val="tx1"/>
                            </a:solidFill>
                            <a:latin typeface="Cambria Math" panose="02040503050406030204" pitchFamily="18" charset="0"/>
                          </a:rPr>
                        </m:ctrlPr>
                      </m:fPr>
                      <m:num>
                        <m:r>
                          <a:rPr lang="en-US" altLang="zh-CN" sz="2800" i="1">
                            <a:solidFill>
                              <a:schemeClr val="tx1"/>
                            </a:solidFill>
                            <a:latin typeface="Cambria Math" panose="02040503050406030204" pitchFamily="18" charset="0"/>
                          </a:rPr>
                          <m:t>1</m:t>
                        </m:r>
                      </m:num>
                      <m:den>
                        <m:r>
                          <a:rPr lang="en-US" altLang="zh-CN" sz="2800" i="1">
                            <a:solidFill>
                              <a:schemeClr val="tx1"/>
                            </a:solidFill>
                            <a:latin typeface="Cambria Math" panose="02040503050406030204" pitchFamily="18" charset="0"/>
                          </a:rPr>
                          <m:t>𝑟𝑒</m:t>
                        </m:r>
                      </m:den>
                    </m:f>
                    <m:r>
                      <a:rPr lang="en-US" altLang="zh-CN" sz="2800" i="1">
                        <a:solidFill>
                          <a:schemeClr val="tx1"/>
                        </a:solidFill>
                        <a:latin typeface="Cambria Math" panose="02040503050406030204" pitchFamily="18" charset="0"/>
                      </a:rPr>
                      <m:t>·</m:t>
                    </m:r>
                  </m:oMath>
                </a14:m>
                <a:r>
                  <a:rPr lang="en-US" altLang="zh-CN" sz="2800" dirty="0">
                    <a:solidFill>
                      <a:schemeClr val="tx1"/>
                    </a:solidFill>
                  </a:rPr>
                  <a:t>MB</a:t>
                </a:r>
              </a:p>
            </p:txBody>
          </p:sp>
        </mc:Choice>
        <mc:Fallback xmlns="">
          <p:sp>
            <p:nvSpPr>
              <p:cNvPr id="4098" name="文本占位符 1"/>
              <p:cNvSpPr>
                <a:spLocks noGrp="1" noRot="1" noChangeAspect="1" noMove="1" noResize="1" noEditPoints="1" noAdjustHandles="1" noChangeArrowheads="1" noChangeShapeType="1" noTextEdit="1"/>
              </p:cNvSpPr>
              <p:nvPr>
                <p:ph type="body" idx="4294967295"/>
              </p:nvPr>
            </p:nvSpPr>
            <p:spPr>
              <a:xfrm>
                <a:off x="839416" y="260648"/>
                <a:ext cx="11161240" cy="6408738"/>
              </a:xfrm>
              <a:blipFill>
                <a:blip r:embed="rId3"/>
                <a:stretch>
                  <a:fillRect l="-983" t="-285"/>
                </a:stretch>
              </a:blipFill>
            </p:spPr>
            <p:txBody>
              <a:bodyPr/>
              <a:lstStyle/>
              <a:p>
                <a:r>
                  <a:rPr lang="zh-CN" altLang="en-US">
                    <a:noFill/>
                  </a:rPr>
                  <a:t> </a:t>
                </a:r>
              </a:p>
            </p:txBody>
          </p:sp>
        </mc:Fallback>
      </mc:AlternateContent>
      <p:sp>
        <p:nvSpPr>
          <p:cNvPr id="2" name="圆角矩形 1"/>
          <p:cNvSpPr/>
          <p:nvPr/>
        </p:nvSpPr>
        <p:spPr>
          <a:xfrm>
            <a:off x="407368" y="836712"/>
            <a:ext cx="9865096" cy="14401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13299836"/>
      </p:ext>
    </p:extLst>
  </p:cSld>
  <p:clrMapOvr>
    <a:masterClrMapping/>
  </p:clrMapOvr>
  <p:transition>
    <p:random/>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8" name="文本占位符 1"/>
          <p:cNvSpPr>
            <a:spLocks noGrp="1"/>
          </p:cNvSpPr>
          <p:nvPr>
            <p:ph type="body" idx="4294967295"/>
          </p:nvPr>
        </p:nvSpPr>
        <p:spPr>
          <a:xfrm>
            <a:off x="839416" y="260648"/>
            <a:ext cx="5832648" cy="6840760"/>
          </a:xfrm>
        </p:spPr>
        <p:txBody>
          <a:bodyPr anchor="t">
            <a:normAutofit/>
          </a:bodyPr>
          <a:lstStyle/>
          <a:p>
            <a:pPr marL="0" indent="0">
              <a:lnSpc>
                <a:spcPct val="140000"/>
              </a:lnSpc>
              <a:buNone/>
            </a:pPr>
            <a:r>
              <a:rPr lang="en-US" altLang="zh-CN" sz="2800" dirty="0"/>
              <a:t>4.1.4 </a:t>
            </a:r>
            <a:r>
              <a:rPr lang="zh-CN" altLang="en-US" sz="2800" dirty="0"/>
              <a:t>影响货币供给量的因素</a:t>
            </a:r>
            <a:endParaRPr lang="en-US" altLang="zh-CN" sz="2800" dirty="0"/>
          </a:p>
          <a:p>
            <a:pPr marL="0" indent="0">
              <a:lnSpc>
                <a:spcPct val="140000"/>
              </a:lnSpc>
              <a:buNone/>
            </a:pPr>
            <a:endParaRPr lang="en-US" altLang="zh-CN" sz="2800" dirty="0"/>
          </a:p>
          <a:p>
            <a:pPr>
              <a:lnSpc>
                <a:spcPct val="140000"/>
              </a:lnSpc>
            </a:pPr>
            <a:r>
              <a:rPr lang="zh-CN" altLang="en-US" sz="2800" dirty="0"/>
              <a:t>影响因素</a:t>
            </a:r>
            <a:endParaRPr lang="en-US" altLang="zh-CN" sz="2800" dirty="0"/>
          </a:p>
          <a:p>
            <a:pPr lvl="1">
              <a:lnSpc>
                <a:spcPct val="140000"/>
              </a:lnSpc>
              <a:buFontTx/>
              <a:buChar char="–"/>
            </a:pPr>
            <a:r>
              <a:rPr lang="zh-CN" altLang="en-US" sz="2800" dirty="0"/>
              <a:t>通货存款比率</a:t>
            </a:r>
            <a:endParaRPr lang="en-US" altLang="zh-CN" sz="2800" dirty="0"/>
          </a:p>
          <a:p>
            <a:pPr lvl="1">
              <a:lnSpc>
                <a:spcPct val="140000"/>
              </a:lnSpc>
              <a:buFontTx/>
              <a:buChar char="–"/>
            </a:pPr>
            <a:r>
              <a:rPr lang="zh-CN" altLang="en-US" sz="2800" dirty="0"/>
              <a:t>法定准备金率</a:t>
            </a:r>
            <a:endParaRPr lang="en-US" altLang="zh-CN" sz="2800" dirty="0"/>
          </a:p>
          <a:p>
            <a:pPr lvl="1">
              <a:lnSpc>
                <a:spcPct val="140000"/>
              </a:lnSpc>
              <a:buFontTx/>
              <a:buChar char="–"/>
            </a:pPr>
            <a:r>
              <a:rPr lang="zh-CN" altLang="en-US" sz="2800" dirty="0"/>
              <a:t>超额准备金</a:t>
            </a:r>
            <a:endParaRPr lang="en-US" altLang="zh-CN" sz="2800" dirty="0"/>
          </a:p>
          <a:p>
            <a:pPr lvl="1">
              <a:lnSpc>
                <a:spcPct val="140000"/>
              </a:lnSpc>
              <a:buFontTx/>
              <a:buChar char="–"/>
            </a:pPr>
            <a:r>
              <a:rPr lang="zh-CN" altLang="en-US" sz="2800" dirty="0"/>
              <a:t>贴现率</a:t>
            </a:r>
            <a:endParaRPr lang="en-US" altLang="zh-CN" sz="2800" dirty="0"/>
          </a:p>
          <a:p>
            <a:pPr lvl="1">
              <a:lnSpc>
                <a:spcPct val="140000"/>
              </a:lnSpc>
              <a:buFontTx/>
              <a:buChar char="–"/>
            </a:pPr>
            <a:r>
              <a:rPr lang="zh-CN" altLang="en-US" sz="2800" dirty="0"/>
              <a:t>基础货币</a:t>
            </a:r>
            <a:endParaRPr lang="en-US" altLang="zh-CN" sz="2800" dirty="0"/>
          </a:p>
        </p:txBody>
      </p:sp>
      <p:sp>
        <p:nvSpPr>
          <p:cNvPr id="2" name="圆角矩形 1"/>
          <p:cNvSpPr/>
          <p:nvPr/>
        </p:nvSpPr>
        <p:spPr>
          <a:xfrm>
            <a:off x="407368" y="836712"/>
            <a:ext cx="9865096" cy="14401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占位符 1"/>
          <p:cNvSpPr txBox="1">
            <a:spLocks/>
          </p:cNvSpPr>
          <p:nvPr/>
        </p:nvSpPr>
        <p:spPr>
          <a:xfrm>
            <a:off x="5063970" y="1556792"/>
            <a:ext cx="6876764" cy="5472755"/>
          </a:xfrm>
          <a:prstGeom prst="rect">
            <a:avLst/>
          </a:prstGeom>
        </p:spPr>
        <p:txBody>
          <a:bodyPr vert="horz" lIns="91440" tIns="45720" rIns="91440" bIns="45720" rtlCol="0" anchor="t">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228600" lvl="1">
              <a:lnSpc>
                <a:spcPct val="140000"/>
              </a:lnSpc>
              <a:spcBef>
                <a:spcPts val="1000"/>
              </a:spcBef>
            </a:pPr>
            <a:r>
              <a:rPr lang="zh-CN" altLang="en-US" sz="2800" dirty="0"/>
              <a:t>哪些机构影响了货币供给？</a:t>
            </a:r>
            <a:endParaRPr lang="en-US" altLang="zh-CN" sz="2800" dirty="0"/>
          </a:p>
          <a:p>
            <a:pPr lvl="1">
              <a:lnSpc>
                <a:spcPct val="140000"/>
              </a:lnSpc>
              <a:buFontTx/>
              <a:buChar char="–"/>
            </a:pPr>
            <a:r>
              <a:rPr lang="zh-CN" altLang="en-US" sz="2800" dirty="0"/>
              <a:t>中央银行：公开市场操作；再贴现；法定准备金率</a:t>
            </a:r>
            <a:endParaRPr lang="en-US" altLang="zh-CN" sz="2800" dirty="0"/>
          </a:p>
          <a:p>
            <a:pPr lvl="1">
              <a:lnSpc>
                <a:spcPct val="140000"/>
              </a:lnSpc>
              <a:buFontTx/>
              <a:buChar char="–"/>
            </a:pPr>
            <a:r>
              <a:rPr lang="zh-CN" altLang="en-US" sz="2800" dirty="0"/>
              <a:t>商业银行：再贴现行为；超额准备金考虑</a:t>
            </a:r>
            <a:endParaRPr lang="en-US" altLang="zh-CN" sz="2800" dirty="0"/>
          </a:p>
          <a:p>
            <a:pPr lvl="1">
              <a:lnSpc>
                <a:spcPct val="140000"/>
              </a:lnSpc>
              <a:buFontTx/>
              <a:buChar char="–"/>
            </a:pPr>
            <a:r>
              <a:rPr lang="zh-CN" altLang="en-US" sz="2800" dirty="0"/>
              <a:t>公众：通货存款比率</a:t>
            </a:r>
            <a:endParaRPr lang="en-US" altLang="zh-CN" sz="2800" dirty="0"/>
          </a:p>
        </p:txBody>
      </p:sp>
    </p:spTree>
    <p:extLst>
      <p:ext uri="{BB962C8B-B14F-4D97-AF65-F5344CB8AC3E}">
        <p14:creationId xmlns:p14="http://schemas.microsoft.com/office/powerpoint/2010/main" val="2411899167"/>
      </p:ext>
    </p:extLst>
  </p:cSld>
  <p:clrMapOvr>
    <a:masterClrMapping/>
  </p:clrMapOvr>
  <p:transition>
    <p:rand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文本占位符 1"/>
          <p:cNvSpPr>
            <a:spLocks noGrp="1"/>
          </p:cNvSpPr>
          <p:nvPr>
            <p:ph type="body" idx="4294967295"/>
          </p:nvPr>
        </p:nvSpPr>
        <p:spPr>
          <a:xfrm>
            <a:off x="1271464" y="260648"/>
            <a:ext cx="8101013" cy="6408738"/>
          </a:xfrm>
        </p:spPr>
        <p:txBody>
          <a:bodyPr anchor="t">
            <a:normAutofit/>
          </a:bodyPr>
          <a:lstStyle/>
          <a:p>
            <a:pPr eaLnBrk="1" hangingPunct="1">
              <a:buFontTx/>
              <a:buNone/>
            </a:pPr>
            <a:r>
              <a:rPr lang="en-US" altLang="zh-CN" sz="2800" dirty="0"/>
              <a:t>4.1.1 </a:t>
            </a:r>
            <a:r>
              <a:rPr lang="zh-CN" altLang="en-US" sz="2800" dirty="0"/>
              <a:t>货币是什么？</a:t>
            </a:r>
            <a:endParaRPr lang="en-US" altLang="zh-CN" sz="2800" dirty="0"/>
          </a:p>
          <a:p>
            <a:pPr eaLnBrk="1" hangingPunct="1">
              <a:buFontTx/>
              <a:buNone/>
            </a:pPr>
            <a:endParaRPr lang="en-US" altLang="zh-CN" sz="2800" dirty="0"/>
          </a:p>
          <a:p>
            <a:pPr>
              <a:lnSpc>
                <a:spcPct val="130000"/>
              </a:lnSpc>
            </a:pPr>
            <a:r>
              <a:rPr lang="zh-CN" altLang="en-US" sz="2800" dirty="0"/>
              <a:t>货币种类</a:t>
            </a:r>
            <a:endParaRPr lang="en-US" altLang="zh-CN" sz="2800" dirty="0"/>
          </a:p>
          <a:p>
            <a:pPr lvl="1">
              <a:lnSpc>
                <a:spcPct val="130000"/>
              </a:lnSpc>
              <a:buFont typeface="Times New Roman" panose="02020603050405020304" pitchFamily="18" charset="0"/>
              <a:buChar char="−"/>
            </a:pPr>
            <a:r>
              <a:rPr lang="zh-CN" altLang="en-US" sz="2800" dirty="0"/>
              <a:t>法偿货币：没有内在价值，依法确立的货币。</a:t>
            </a:r>
            <a:endParaRPr lang="en-US" altLang="zh-CN" sz="2800" dirty="0"/>
          </a:p>
          <a:p>
            <a:pPr lvl="1">
              <a:lnSpc>
                <a:spcPct val="130000"/>
              </a:lnSpc>
              <a:buFont typeface="Times New Roman" panose="02020603050405020304" pitchFamily="18" charset="0"/>
              <a:buChar char="−"/>
            </a:pPr>
            <a:r>
              <a:rPr lang="zh-CN" altLang="en-US" sz="2800" dirty="0"/>
              <a:t>商品货币：例如金银</a:t>
            </a:r>
            <a:endParaRPr lang="en-US" altLang="zh-CN" sz="2800" dirty="0"/>
          </a:p>
        </p:txBody>
      </p:sp>
      <p:sp>
        <p:nvSpPr>
          <p:cNvPr id="2" name="圆角矩形 1"/>
          <p:cNvSpPr/>
          <p:nvPr/>
        </p:nvSpPr>
        <p:spPr>
          <a:xfrm>
            <a:off x="407368" y="836712"/>
            <a:ext cx="9865096" cy="14401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94047436"/>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098">
                                            <p:txEl>
                                              <p:pRg st="0" end="0"/>
                                            </p:txEl>
                                          </p:spTgt>
                                        </p:tgtEl>
                                        <p:attrNameLst>
                                          <p:attrName>style.visibility</p:attrName>
                                        </p:attrNameLst>
                                      </p:cBhvr>
                                      <p:to>
                                        <p:strVal val="visible"/>
                                      </p:to>
                                    </p:set>
                                    <p:animEffect transition="in" filter="wipe(down)">
                                      <p:cBhvr>
                                        <p:cTn id="7" dur="500"/>
                                        <p:tgtEl>
                                          <p:spTgt spid="409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8"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文本占位符 1"/>
          <p:cNvSpPr>
            <a:spLocks noGrp="1"/>
          </p:cNvSpPr>
          <p:nvPr>
            <p:ph type="body" idx="4294967295"/>
          </p:nvPr>
        </p:nvSpPr>
        <p:spPr>
          <a:xfrm>
            <a:off x="1271464" y="260648"/>
            <a:ext cx="8101013" cy="6408738"/>
          </a:xfrm>
        </p:spPr>
        <p:txBody>
          <a:bodyPr anchor="t">
            <a:normAutofit/>
          </a:bodyPr>
          <a:lstStyle/>
          <a:p>
            <a:pPr eaLnBrk="1" hangingPunct="1">
              <a:buFontTx/>
              <a:buNone/>
            </a:pPr>
            <a:r>
              <a:rPr lang="en-US" altLang="zh-CN" sz="2800" dirty="0"/>
              <a:t>4.1.1 </a:t>
            </a:r>
            <a:r>
              <a:rPr lang="zh-CN" altLang="en-US" sz="2800" dirty="0"/>
              <a:t>货币是什么？</a:t>
            </a:r>
            <a:endParaRPr lang="en-US" altLang="zh-CN" sz="2800" dirty="0"/>
          </a:p>
          <a:p>
            <a:pPr eaLnBrk="1" hangingPunct="1">
              <a:buFontTx/>
              <a:buNone/>
            </a:pPr>
            <a:endParaRPr lang="en-US" altLang="zh-CN" sz="2800" dirty="0"/>
          </a:p>
          <a:p>
            <a:r>
              <a:rPr lang="zh-CN" altLang="en-US" sz="2800" dirty="0"/>
              <a:t>货币的测度</a:t>
            </a:r>
            <a:endParaRPr lang="en-US" altLang="zh-CN" sz="2800" dirty="0"/>
          </a:p>
          <a:p>
            <a:pPr lvl="1">
              <a:buFont typeface="Times New Roman" panose="02020603050405020304" pitchFamily="18" charset="0"/>
              <a:buChar char="−"/>
            </a:pPr>
            <a:r>
              <a:rPr lang="en-US" altLang="zh-CN" sz="2800" dirty="0"/>
              <a:t>M0</a:t>
            </a:r>
            <a:r>
              <a:rPr lang="zh-CN" altLang="en-US" sz="2800" dirty="0"/>
              <a:t>：通货</a:t>
            </a:r>
            <a:r>
              <a:rPr lang="en-US" altLang="zh-CN" sz="2800" dirty="0">
                <a:latin typeface="Times New Roman" panose="02020603050405020304" pitchFamily="18" charset="0"/>
                <a:cs typeface="Times New Roman" panose="02020603050405020304" pitchFamily="18" charset="0"/>
              </a:rPr>
              <a:t>currency</a:t>
            </a:r>
          </a:p>
          <a:p>
            <a:pPr lvl="1">
              <a:buFont typeface="Times New Roman" panose="02020603050405020304" pitchFamily="18" charset="0"/>
              <a:buChar char="−"/>
            </a:pPr>
            <a:r>
              <a:rPr lang="en-US" altLang="zh-CN" sz="2800" dirty="0"/>
              <a:t>M1</a:t>
            </a:r>
            <a:r>
              <a:rPr lang="zh-CN" altLang="en-US" sz="2800" dirty="0"/>
              <a:t>：通货</a:t>
            </a:r>
            <a:r>
              <a:rPr lang="en-US" altLang="zh-CN" sz="2800" dirty="0"/>
              <a:t>+</a:t>
            </a:r>
            <a:r>
              <a:rPr lang="zh-CN" altLang="en-US" sz="2800" dirty="0"/>
              <a:t>活期存款</a:t>
            </a:r>
            <a:endParaRPr lang="en-US" altLang="zh-CN" sz="2800" dirty="0"/>
          </a:p>
          <a:p>
            <a:pPr lvl="1">
              <a:buFont typeface="Times New Roman" panose="02020603050405020304" pitchFamily="18" charset="0"/>
              <a:buChar char="−"/>
            </a:pPr>
            <a:r>
              <a:rPr lang="en-US" altLang="zh-CN" sz="2800" dirty="0"/>
              <a:t>M2</a:t>
            </a:r>
            <a:r>
              <a:rPr lang="zh-CN" altLang="en-US" sz="2800" dirty="0"/>
              <a:t>：</a:t>
            </a:r>
            <a:r>
              <a:rPr lang="en-US" altLang="zh-CN" sz="2800" dirty="0"/>
              <a:t>M1+</a:t>
            </a:r>
            <a:r>
              <a:rPr lang="zh-CN" altLang="en-US" sz="2800" dirty="0"/>
              <a:t>储蓄存款</a:t>
            </a:r>
            <a:r>
              <a:rPr lang="en-US" altLang="zh-CN" sz="2800" dirty="0"/>
              <a:t>+</a:t>
            </a:r>
            <a:r>
              <a:rPr lang="zh-CN" altLang="en-US" sz="2800" dirty="0"/>
              <a:t>定期存款</a:t>
            </a:r>
            <a:endParaRPr lang="en-US" altLang="zh-CN" sz="2800" dirty="0"/>
          </a:p>
          <a:p>
            <a:pPr lvl="1">
              <a:buFont typeface="Times New Roman" panose="02020603050405020304" pitchFamily="18" charset="0"/>
              <a:buChar char="−"/>
            </a:pPr>
            <a:endParaRPr lang="en-US" altLang="zh-CN" sz="2800" dirty="0"/>
          </a:p>
          <a:p>
            <a:pPr marL="228600" lvl="1">
              <a:spcBef>
                <a:spcPts val="1000"/>
              </a:spcBef>
            </a:pPr>
            <a:r>
              <a:rPr lang="zh-CN" altLang="en-US" sz="2800" dirty="0"/>
              <a:t>货币供给</a:t>
            </a:r>
            <a:endParaRPr lang="en-US" altLang="zh-CN" sz="2800" dirty="0"/>
          </a:p>
          <a:p>
            <a:pPr marL="0" lvl="1" indent="0">
              <a:spcBef>
                <a:spcPts val="1000"/>
              </a:spcBef>
              <a:buNone/>
            </a:pPr>
            <a:r>
              <a:rPr lang="en-US" altLang="zh-CN" sz="2800" dirty="0"/>
              <a:t>   </a:t>
            </a:r>
            <a:r>
              <a:rPr lang="zh-CN" altLang="en-US" sz="2800" dirty="0"/>
              <a:t>经济中流通的货币存量。下面特指</a:t>
            </a:r>
            <a:r>
              <a:rPr lang="en-US" altLang="zh-CN" sz="2800" dirty="0"/>
              <a:t>M1</a:t>
            </a:r>
            <a:r>
              <a:rPr lang="zh-CN" altLang="en-US" sz="2800" dirty="0"/>
              <a:t>的数量。</a:t>
            </a:r>
            <a:endParaRPr lang="en-US" altLang="zh-CN" sz="2800" dirty="0"/>
          </a:p>
          <a:p>
            <a:pPr marL="457200" lvl="1" indent="0">
              <a:buNone/>
            </a:pPr>
            <a:endParaRPr lang="zh-CN" altLang="en-US" sz="2800" dirty="0"/>
          </a:p>
        </p:txBody>
      </p:sp>
      <p:sp>
        <p:nvSpPr>
          <p:cNvPr id="2" name="圆角矩形 1"/>
          <p:cNvSpPr/>
          <p:nvPr/>
        </p:nvSpPr>
        <p:spPr>
          <a:xfrm>
            <a:off x="407368" y="836712"/>
            <a:ext cx="9865096" cy="14401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6654770" y="1167406"/>
            <a:ext cx="5544616" cy="1771767"/>
          </a:xfrm>
          <a:prstGeom prst="rect">
            <a:avLst/>
          </a:prstGeom>
          <a:solidFill>
            <a:srgbClr val="92D050"/>
          </a:solidFill>
        </p:spPr>
        <p:txBody>
          <a:bodyPr wrap="square">
            <a:spAutoFit/>
          </a:bodyPr>
          <a:lstStyle/>
          <a:p>
            <a:pPr lvl="1" eaLnBrk="1" fontAlgn="auto" hangingPunct="1">
              <a:lnSpc>
                <a:spcPct val="120000"/>
              </a:lnSpc>
              <a:spcBef>
                <a:spcPts val="500"/>
              </a:spcBef>
              <a:spcAft>
                <a:spcPts val="0"/>
              </a:spcAft>
              <a:buClr>
                <a:prstClr val="black"/>
              </a:buClr>
            </a:pPr>
            <a:r>
              <a:rPr kumimoji="0" lang="zh-CN" altLang="en-US" sz="2800" cap="all" dirty="0">
                <a:solidFill>
                  <a:prstClr val="black"/>
                </a:solidFill>
                <a:latin typeface="Tw Cen MT" panose="020B0602020104020603"/>
                <a:ea typeface="宋体" panose="02010600030101010101" pitchFamily="2" charset="-122"/>
              </a:rPr>
              <a:t>活期存款：</a:t>
            </a:r>
            <a:r>
              <a:rPr kumimoji="0" lang="en-US" altLang="zh-CN" sz="2800" cap="all" dirty="0">
                <a:solidFill>
                  <a:prstClr val="black"/>
                </a:solidFill>
                <a:latin typeface="Tw Cen MT" panose="020B0602020104020603"/>
                <a:ea typeface="宋体" panose="02010600030101010101" pitchFamily="2" charset="-122"/>
              </a:rPr>
              <a:t>demand deposit</a:t>
            </a:r>
          </a:p>
          <a:p>
            <a:pPr lvl="1" eaLnBrk="1" fontAlgn="auto" hangingPunct="1">
              <a:lnSpc>
                <a:spcPct val="120000"/>
              </a:lnSpc>
              <a:spcBef>
                <a:spcPts val="500"/>
              </a:spcBef>
              <a:spcAft>
                <a:spcPts val="0"/>
              </a:spcAft>
              <a:buClr>
                <a:prstClr val="black"/>
              </a:buClr>
            </a:pPr>
            <a:r>
              <a:rPr kumimoji="0" lang="en-US" altLang="zh-CN" sz="2800" cap="all" dirty="0">
                <a:solidFill>
                  <a:prstClr val="black"/>
                </a:solidFill>
                <a:latin typeface="Tw Cen MT" panose="020B0602020104020603"/>
                <a:ea typeface="宋体" panose="02010600030101010101" pitchFamily="2" charset="-122"/>
              </a:rPr>
              <a:t> </a:t>
            </a:r>
            <a:r>
              <a:rPr kumimoji="0" lang="zh-CN" altLang="en-US" sz="2800" cap="all" dirty="0">
                <a:solidFill>
                  <a:prstClr val="black"/>
                </a:solidFill>
                <a:latin typeface="Tw Cen MT" panose="020B0602020104020603"/>
                <a:ea typeface="宋体" panose="02010600030101010101" pitchFamily="2" charset="-122"/>
              </a:rPr>
              <a:t>储蓄存款：</a:t>
            </a:r>
            <a:r>
              <a:rPr kumimoji="0" lang="en-US" altLang="zh-CN" sz="2800" cap="all" dirty="0">
                <a:solidFill>
                  <a:prstClr val="black"/>
                </a:solidFill>
                <a:latin typeface="Tw Cen MT" panose="020B0602020104020603"/>
                <a:ea typeface="宋体" panose="02010600030101010101" pitchFamily="2" charset="-122"/>
              </a:rPr>
              <a:t>SAVING DEPOSIT</a:t>
            </a:r>
          </a:p>
          <a:p>
            <a:pPr lvl="1" eaLnBrk="1" fontAlgn="auto" hangingPunct="1">
              <a:lnSpc>
                <a:spcPct val="120000"/>
              </a:lnSpc>
              <a:spcBef>
                <a:spcPts val="500"/>
              </a:spcBef>
              <a:spcAft>
                <a:spcPts val="0"/>
              </a:spcAft>
              <a:buClr>
                <a:prstClr val="black"/>
              </a:buClr>
            </a:pPr>
            <a:r>
              <a:rPr kumimoji="0" lang="en-US" altLang="zh-CN" sz="2800" cap="all" dirty="0">
                <a:solidFill>
                  <a:prstClr val="black"/>
                </a:solidFill>
                <a:latin typeface="Tw Cen MT" panose="020B0602020104020603"/>
                <a:ea typeface="宋体" panose="02010600030101010101" pitchFamily="2" charset="-122"/>
              </a:rPr>
              <a:t>  </a:t>
            </a:r>
            <a:r>
              <a:rPr kumimoji="0" lang="zh-CN" altLang="en-US" sz="2800" cap="all" dirty="0">
                <a:solidFill>
                  <a:prstClr val="black"/>
                </a:solidFill>
                <a:latin typeface="Tw Cen MT" panose="020B0602020104020603"/>
                <a:ea typeface="宋体" panose="02010600030101010101" pitchFamily="2" charset="-122"/>
              </a:rPr>
              <a:t>定期存款：</a:t>
            </a:r>
            <a:r>
              <a:rPr kumimoji="0" lang="en-US" altLang="zh-CN" sz="2800" cap="all" dirty="0">
                <a:solidFill>
                  <a:prstClr val="black"/>
                </a:solidFill>
                <a:latin typeface="Tw Cen MT" panose="020B0602020104020603"/>
                <a:ea typeface="宋体" panose="02010600030101010101" pitchFamily="2" charset="-122"/>
              </a:rPr>
              <a:t>time deposit</a:t>
            </a:r>
            <a:endParaRPr lang="zh-CN" altLang="en-US" dirty="0"/>
          </a:p>
        </p:txBody>
      </p:sp>
    </p:spTree>
    <p:extLst>
      <p:ext uri="{BB962C8B-B14F-4D97-AF65-F5344CB8AC3E}">
        <p14:creationId xmlns:p14="http://schemas.microsoft.com/office/powerpoint/2010/main" val="1415876564"/>
      </p:ext>
    </p:extLst>
  </p:cSld>
  <p:clrMapOvr>
    <a:masterClrMapping/>
  </p:clrMapOvr>
  <p:transition>
    <p:random/>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098">
                                            <p:txEl>
                                              <p:pRg st="0" end="0"/>
                                            </p:txEl>
                                          </p:spTgt>
                                        </p:tgtEl>
                                        <p:attrNameLst>
                                          <p:attrName>style.visibility</p:attrName>
                                        </p:attrNameLst>
                                      </p:cBhvr>
                                      <p:to>
                                        <p:strVal val="visible"/>
                                      </p:to>
                                    </p:set>
                                    <p:animEffect transition="in" filter="wipe(down)">
                                      <p:cBhvr>
                                        <p:cTn id="7" dur="500"/>
                                        <p:tgtEl>
                                          <p:spTgt spid="409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8"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098" name="文本占位符 1"/>
              <p:cNvSpPr>
                <a:spLocks noGrp="1"/>
              </p:cNvSpPr>
              <p:nvPr>
                <p:ph type="body" idx="4294967295"/>
              </p:nvPr>
            </p:nvSpPr>
            <p:spPr>
              <a:xfrm>
                <a:off x="1271464" y="260648"/>
                <a:ext cx="8101013" cy="6408738"/>
              </a:xfrm>
            </p:spPr>
            <p:txBody>
              <a:bodyPr anchor="t">
                <a:normAutofit/>
              </a:bodyPr>
              <a:lstStyle/>
              <a:p>
                <a:pPr>
                  <a:buNone/>
                </a:pPr>
                <a:r>
                  <a:rPr lang="en-US" altLang="zh-CN" sz="2800" dirty="0"/>
                  <a:t>4.1.2 </a:t>
                </a:r>
                <a:r>
                  <a:rPr lang="zh-CN" altLang="en-US" sz="2800" dirty="0"/>
                  <a:t>货币银行体系与货币供给</a:t>
                </a:r>
                <a:endParaRPr lang="en-US" altLang="zh-CN" sz="2800" dirty="0"/>
              </a:p>
              <a:p>
                <a:pPr eaLnBrk="1" hangingPunct="1">
                  <a:buFontTx/>
                  <a:buNone/>
                </a:pPr>
                <a:endParaRPr lang="en-US" altLang="zh-CN" sz="2800" dirty="0"/>
              </a:p>
              <a:p>
                <a:pPr marL="228600" lvl="1">
                  <a:spcBef>
                    <a:spcPts val="1000"/>
                  </a:spcBef>
                </a:pPr>
                <a:r>
                  <a:rPr lang="en-US" altLang="zh-CN" sz="2800" dirty="0"/>
                  <a:t>Recall</a:t>
                </a:r>
                <a:r>
                  <a:rPr lang="zh-CN" altLang="en-US" sz="2800" dirty="0"/>
                  <a:t>：</a:t>
                </a:r>
                <a:r>
                  <a:rPr lang="en-US" altLang="zh-CN" sz="2800" dirty="0"/>
                  <a:t>M1</a:t>
                </a:r>
                <a:r>
                  <a:rPr lang="zh-CN" altLang="en-US" sz="2800" dirty="0"/>
                  <a:t>：通货</a:t>
                </a:r>
                <a:r>
                  <a:rPr lang="en-US" altLang="zh-CN" sz="2800" dirty="0"/>
                  <a:t>CU+</a:t>
                </a:r>
                <a:r>
                  <a:rPr lang="zh-CN" altLang="en-US" sz="2800" dirty="0"/>
                  <a:t>活期存款</a:t>
                </a:r>
                <a:r>
                  <a:rPr lang="en-US" altLang="zh-CN" sz="2800" dirty="0"/>
                  <a:t>DD</a:t>
                </a:r>
              </a:p>
              <a:p>
                <a:r>
                  <a:rPr lang="zh-CN" altLang="en-US" sz="2800" dirty="0"/>
                  <a:t>准备金</a:t>
                </a:r>
                <a:r>
                  <a:rPr lang="en-US" altLang="zh-CN" sz="2800" dirty="0"/>
                  <a:t>reserve</a:t>
                </a:r>
              </a:p>
              <a:p>
                <a:pPr lvl="1">
                  <a:buFont typeface="Times New Roman" panose="02020603050405020304" pitchFamily="18" charset="0"/>
                  <a:buChar char="−"/>
                </a:pPr>
                <a:r>
                  <a:rPr lang="zh-CN" altLang="en-US" sz="2800" dirty="0"/>
                  <a:t>准备金</a:t>
                </a:r>
                <a:r>
                  <a:rPr lang="en-US" altLang="zh-CN" sz="2800" dirty="0"/>
                  <a:t>RE</a:t>
                </a:r>
                <a:r>
                  <a:rPr lang="zh-CN" altLang="en-US" sz="2800" dirty="0"/>
                  <a:t>：银行收到的存款中未再贷放出去的那部分窖藏现金或依法规存放在中央银行那里的部分。</a:t>
                </a:r>
                <a:endParaRPr lang="en-US" altLang="zh-CN" sz="2800" dirty="0"/>
              </a:p>
              <a:p>
                <a:pPr lvl="1">
                  <a:buFont typeface="Times New Roman" panose="02020603050405020304" pitchFamily="18" charset="0"/>
                  <a:buChar char="−"/>
                </a:pPr>
                <a:r>
                  <a:rPr lang="zh-CN" altLang="en-US" sz="2800" dirty="0"/>
                  <a:t>实际准备金</a:t>
                </a:r>
                <a:r>
                  <a:rPr lang="en-US" altLang="zh-CN" sz="2800" dirty="0"/>
                  <a:t>=</a:t>
                </a:r>
                <a:r>
                  <a:rPr lang="zh-CN" altLang="en-US" sz="2800" dirty="0"/>
                  <a:t>法定准备金</a:t>
                </a:r>
                <a:r>
                  <a:rPr lang="en-US" altLang="zh-CN" sz="2800" dirty="0"/>
                  <a:t>+</a:t>
                </a:r>
                <a:r>
                  <a:rPr lang="zh-CN" altLang="en-US" sz="2800" dirty="0"/>
                  <a:t>超额准备金</a:t>
                </a:r>
                <a:endParaRPr lang="en-US" altLang="zh-CN" sz="2800" dirty="0"/>
              </a:p>
              <a:p>
                <a:pPr lvl="1">
                  <a:buFont typeface="Times New Roman" panose="02020603050405020304" pitchFamily="18" charset="0"/>
                  <a:buChar char="−"/>
                </a:pPr>
                <a:r>
                  <a:rPr lang="zh-CN" altLang="en-US" sz="2800" dirty="0"/>
                  <a:t>准备金比率</a:t>
                </a:r>
                <a:r>
                  <a:rPr lang="en-US" altLang="zh-CN" sz="2800" dirty="0"/>
                  <a:t>re</a:t>
                </a:r>
              </a:p>
              <a:p>
                <a:pPr marL="0" indent="0">
                  <a:buNone/>
                </a:pPr>
                <a14:m>
                  <m:oMathPara xmlns:m="http://schemas.openxmlformats.org/officeDocument/2006/math">
                    <m:oMathParaPr>
                      <m:jc m:val="center"/>
                    </m:oMathParaPr>
                    <m:oMath xmlns:m="http://schemas.openxmlformats.org/officeDocument/2006/math">
                      <m:r>
                        <a:rPr lang="en-US" altLang="zh-CN" sz="2800" i="1">
                          <a:latin typeface="Cambria Math" panose="02040503050406030204" pitchFamily="18" charset="0"/>
                        </a:rPr>
                        <m:t>𝑟𝑒</m:t>
                      </m:r>
                      <m:r>
                        <a:rPr lang="en-US" altLang="zh-CN" sz="2800" i="1">
                          <a:latin typeface="Cambria Math" panose="02040503050406030204" pitchFamily="18" charset="0"/>
                        </a:rPr>
                        <m:t>=</m:t>
                      </m:r>
                      <m:f>
                        <m:fPr>
                          <m:ctrlPr>
                            <a:rPr lang="en-US" altLang="zh-CN" sz="2800" i="1">
                              <a:latin typeface="Cambria Math" panose="02040503050406030204" pitchFamily="18" charset="0"/>
                            </a:rPr>
                          </m:ctrlPr>
                        </m:fPr>
                        <m:num>
                          <m:r>
                            <a:rPr lang="en-US" altLang="zh-CN" sz="2800" i="1">
                              <a:latin typeface="Cambria Math" panose="02040503050406030204" pitchFamily="18" charset="0"/>
                            </a:rPr>
                            <m:t>𝑅𝐸</m:t>
                          </m:r>
                        </m:num>
                        <m:den>
                          <m:r>
                            <a:rPr lang="en-US" altLang="zh-CN" sz="2800" i="1">
                              <a:latin typeface="Cambria Math" panose="02040503050406030204" pitchFamily="18" charset="0"/>
                            </a:rPr>
                            <m:t>𝐷𝐷</m:t>
                          </m:r>
                        </m:den>
                      </m:f>
                    </m:oMath>
                  </m:oMathPara>
                </a14:m>
                <a:endParaRPr lang="en-US" altLang="zh-CN" sz="2800" dirty="0"/>
              </a:p>
            </p:txBody>
          </p:sp>
        </mc:Choice>
        <mc:Fallback xmlns="">
          <p:sp>
            <p:nvSpPr>
              <p:cNvPr id="4098" name="文本占位符 1"/>
              <p:cNvSpPr>
                <a:spLocks noGrp="1" noRot="1" noChangeAspect="1" noMove="1" noResize="1" noEditPoints="1" noAdjustHandles="1" noChangeArrowheads="1" noChangeShapeType="1" noTextEdit="1"/>
              </p:cNvSpPr>
              <p:nvPr>
                <p:ph type="body" idx="4294967295"/>
              </p:nvPr>
            </p:nvSpPr>
            <p:spPr>
              <a:xfrm>
                <a:off x="1271464" y="260648"/>
                <a:ext cx="8101013" cy="6408738"/>
              </a:xfrm>
              <a:blipFill>
                <a:blip r:embed="rId3"/>
                <a:stretch>
                  <a:fillRect l="-1581" t="-1427" r="-527"/>
                </a:stretch>
              </a:blipFill>
            </p:spPr>
            <p:txBody>
              <a:bodyPr/>
              <a:lstStyle/>
              <a:p>
                <a:r>
                  <a:rPr lang="zh-CN" altLang="en-US">
                    <a:noFill/>
                  </a:rPr>
                  <a:t> </a:t>
                </a:r>
              </a:p>
            </p:txBody>
          </p:sp>
        </mc:Fallback>
      </mc:AlternateContent>
      <p:sp>
        <p:nvSpPr>
          <p:cNvPr id="2" name="圆角矩形 1"/>
          <p:cNvSpPr/>
          <p:nvPr/>
        </p:nvSpPr>
        <p:spPr>
          <a:xfrm>
            <a:off x="407368" y="836712"/>
            <a:ext cx="9865096" cy="14401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81889263"/>
      </p:ext>
    </p:extLst>
  </p:cSld>
  <p:clrMapOvr>
    <a:masterClrMapping/>
  </p:clrMapOvr>
  <p:transition>
    <p:random/>
  </p:transition>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矩形 3"/>
          <p:cNvSpPr>
            <a:spLocks noChangeArrowheads="1"/>
          </p:cNvSpPr>
          <p:nvPr/>
        </p:nvSpPr>
        <p:spPr bwMode="auto">
          <a:xfrm>
            <a:off x="4743450" y="381001"/>
            <a:ext cx="4224338" cy="1200329"/>
          </a:xfrm>
          <a:prstGeom prst="rect">
            <a:avLst/>
          </a:prstGeom>
          <a:solidFill>
            <a:srgbClr val="92D050"/>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defRPr>
            </a:lvl1pPr>
            <a:lvl2pPr marL="514350" indent="-171450">
              <a:lnSpc>
                <a:spcPct val="90000"/>
              </a:lnSpc>
              <a:spcBef>
                <a:spcPts val="375"/>
              </a:spcBef>
              <a:buFont typeface="Arial" panose="020B0604020202020204" pitchFamily="34" charset="0"/>
              <a:buChar char="•"/>
              <a:defRPr>
                <a:solidFill>
                  <a:schemeClr val="tx1"/>
                </a:solidFill>
                <a:latin typeface="Calibri" panose="020F0502020204030204" pitchFamily="34" charset="0"/>
              </a:defRPr>
            </a:lvl2pPr>
            <a:lvl3pPr marL="857250" indent="-171450">
              <a:lnSpc>
                <a:spcPct val="90000"/>
              </a:lnSpc>
              <a:spcBef>
                <a:spcPts val="375"/>
              </a:spcBef>
              <a:buFont typeface="Arial" panose="020B0604020202020204" pitchFamily="34" charset="0"/>
              <a:buChar char="•"/>
              <a:defRPr sz="1500">
                <a:solidFill>
                  <a:schemeClr val="tx1"/>
                </a:solidFill>
                <a:latin typeface="Calibri" panose="020F0502020204030204" pitchFamily="34" charset="0"/>
              </a:defRPr>
            </a:lvl3pPr>
            <a:lvl4pPr marL="12001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4pPr>
            <a:lvl5pPr marL="1543050" indent="-171450">
              <a:lnSpc>
                <a:spcPct val="90000"/>
              </a:lnSpc>
              <a:spcBef>
                <a:spcPts val="375"/>
              </a:spcBef>
              <a:buFont typeface="Arial" panose="020B0604020202020204" pitchFamily="34" charset="0"/>
              <a:buChar char="•"/>
              <a:defRPr sz="1300">
                <a:solidFill>
                  <a:schemeClr val="tx1"/>
                </a:solidFill>
                <a:latin typeface="Calibri" panose="020F0502020204030204" pitchFamily="34" charset="0"/>
              </a:defRPr>
            </a:lvl5pPr>
            <a:lvl6pPr marL="20002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6pPr>
            <a:lvl7pPr marL="24574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7pPr>
            <a:lvl8pPr marL="29146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8pPr>
            <a:lvl9pPr marL="3371850" indent="-17145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defRPr>
            </a:lvl9pPr>
          </a:lstStyle>
          <a:p>
            <a:pPr eaLnBrk="1" hangingPunct="1">
              <a:lnSpc>
                <a:spcPct val="100000"/>
              </a:lnSpc>
              <a:spcBef>
                <a:spcPct val="0"/>
              </a:spcBef>
              <a:buFontTx/>
              <a:buNone/>
            </a:pPr>
            <a:r>
              <a:rPr lang="zh-CN" altLang="en-US" sz="2400" dirty="0">
                <a:latin typeface="Times New Roman" panose="02020603050405020304" pitchFamily="18" charset="0"/>
              </a:rPr>
              <a:t>补入关于中国最近几年关于准备金率的数据：财经网站或者中国人民银行网站</a:t>
            </a:r>
          </a:p>
        </p:txBody>
      </p:sp>
      <p:graphicFrame>
        <p:nvGraphicFramePr>
          <p:cNvPr id="2" name="表格 1"/>
          <p:cNvGraphicFramePr>
            <a:graphicFrameLocks noGrp="1"/>
          </p:cNvGraphicFramePr>
          <p:nvPr>
            <p:extLst>
              <p:ext uri="{D42A27DB-BD31-4B8C-83A1-F6EECF244321}">
                <p14:modId xmlns:p14="http://schemas.microsoft.com/office/powerpoint/2010/main" val="3055946841"/>
              </p:ext>
            </p:extLst>
          </p:nvPr>
        </p:nvGraphicFramePr>
        <p:xfrm>
          <a:off x="2639616" y="2852936"/>
          <a:ext cx="6096000" cy="1752600"/>
        </p:xfrm>
        <a:graphic>
          <a:graphicData uri="http://schemas.openxmlformats.org/drawingml/2006/table">
            <a:tbl>
              <a:tblPr firstRow="1" bandRow="1">
                <a:tableStyleId>{5C22544A-7EE6-4342-B048-85BDC9FD1C3A}</a:tableStyleId>
              </a:tblPr>
              <a:tblGrid>
                <a:gridCol w="1524000">
                  <a:extLst>
                    <a:ext uri="{9D8B030D-6E8A-4147-A177-3AD203B41FA5}">
                      <a16:colId xmlns:a16="http://schemas.microsoft.com/office/drawing/2014/main" val="20000"/>
                    </a:ext>
                  </a:extLst>
                </a:gridCol>
                <a:gridCol w="1524000">
                  <a:extLst>
                    <a:ext uri="{9D8B030D-6E8A-4147-A177-3AD203B41FA5}">
                      <a16:colId xmlns:a16="http://schemas.microsoft.com/office/drawing/2014/main" val="20001"/>
                    </a:ext>
                  </a:extLst>
                </a:gridCol>
                <a:gridCol w="1524000">
                  <a:extLst>
                    <a:ext uri="{9D8B030D-6E8A-4147-A177-3AD203B41FA5}">
                      <a16:colId xmlns:a16="http://schemas.microsoft.com/office/drawing/2014/main" val="20002"/>
                    </a:ext>
                  </a:extLst>
                </a:gridCol>
                <a:gridCol w="1524000">
                  <a:extLst>
                    <a:ext uri="{9D8B030D-6E8A-4147-A177-3AD203B41FA5}">
                      <a16:colId xmlns:a16="http://schemas.microsoft.com/office/drawing/2014/main" val="20003"/>
                    </a:ext>
                  </a:extLst>
                </a:gridCol>
              </a:tblGrid>
              <a:tr h="370840">
                <a:tc>
                  <a:txBody>
                    <a:bodyPr/>
                    <a:lstStyle/>
                    <a:p>
                      <a:r>
                        <a:rPr lang="zh-CN" altLang="en-US" dirty="0"/>
                        <a:t>时间</a:t>
                      </a:r>
                    </a:p>
                  </a:txBody>
                  <a:tcPr/>
                </a:tc>
                <a:tc>
                  <a:txBody>
                    <a:bodyPr/>
                    <a:lstStyle/>
                    <a:p>
                      <a:r>
                        <a:rPr lang="zh-CN" altLang="en-US" dirty="0"/>
                        <a:t>准备金率的调整</a:t>
                      </a:r>
                    </a:p>
                  </a:txBody>
                  <a:tcPr/>
                </a:tc>
                <a:tc>
                  <a:txBody>
                    <a:bodyPr/>
                    <a:lstStyle/>
                    <a:p>
                      <a:r>
                        <a:rPr lang="zh-CN" altLang="en-US" dirty="0"/>
                        <a:t>起因（背景）</a:t>
                      </a:r>
                    </a:p>
                  </a:txBody>
                  <a:tcPr/>
                </a:tc>
                <a:tc>
                  <a:txBody>
                    <a:bodyPr/>
                    <a:lstStyle/>
                    <a:p>
                      <a:r>
                        <a:rPr lang="zh-CN" altLang="en-US" dirty="0"/>
                        <a:t>影响（有就写）</a:t>
                      </a:r>
                    </a:p>
                  </a:txBody>
                  <a:tcPr/>
                </a:tc>
                <a:extLst>
                  <a:ext uri="{0D108BD9-81ED-4DB2-BD59-A6C34878D82A}">
                    <a16:rowId xmlns:a16="http://schemas.microsoft.com/office/drawing/2014/main" val="10000"/>
                  </a:ext>
                </a:extLst>
              </a:tr>
              <a:tr h="370840">
                <a:tc>
                  <a:txBody>
                    <a:bodyPr/>
                    <a:lstStyle/>
                    <a:p>
                      <a:endParaRPr lang="zh-CN" altLang="en-US"/>
                    </a:p>
                  </a:txBody>
                  <a:tcPr/>
                </a:tc>
                <a:tc>
                  <a:txBody>
                    <a:bodyPr/>
                    <a:lstStyle/>
                    <a:p>
                      <a:endParaRPr lang="zh-CN" altLang="en-US"/>
                    </a:p>
                  </a:txBody>
                  <a:tcPr/>
                </a:tc>
                <a:tc>
                  <a:txBody>
                    <a:bodyPr/>
                    <a:lstStyle/>
                    <a:p>
                      <a:endParaRPr lang="zh-CN" altLang="en-US" dirty="0"/>
                    </a:p>
                  </a:txBody>
                  <a:tcPr/>
                </a:tc>
                <a:tc>
                  <a:txBody>
                    <a:bodyPr/>
                    <a:lstStyle/>
                    <a:p>
                      <a:endParaRPr lang="zh-CN" altLang="en-US"/>
                    </a:p>
                  </a:txBody>
                  <a:tcPr/>
                </a:tc>
                <a:extLst>
                  <a:ext uri="{0D108BD9-81ED-4DB2-BD59-A6C34878D82A}">
                    <a16:rowId xmlns:a16="http://schemas.microsoft.com/office/drawing/2014/main" val="10001"/>
                  </a:ext>
                </a:extLst>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extLst>
                  <a:ext uri="{0D108BD9-81ED-4DB2-BD59-A6C34878D82A}">
                    <a16:rowId xmlns:a16="http://schemas.microsoft.com/office/drawing/2014/main" val="10002"/>
                  </a:ext>
                </a:extLst>
              </a:tr>
              <a:tr h="370840">
                <a:tc>
                  <a:txBody>
                    <a:bodyPr/>
                    <a:lstStyle/>
                    <a:p>
                      <a:endParaRPr lang="zh-CN" altLang="en-US"/>
                    </a:p>
                  </a:txBody>
                  <a:tcPr/>
                </a:tc>
                <a:tc>
                  <a:txBody>
                    <a:bodyPr/>
                    <a:lstStyle/>
                    <a:p>
                      <a:endParaRPr lang="zh-CN" altLang="en-US"/>
                    </a:p>
                  </a:txBody>
                  <a:tcPr/>
                </a:tc>
                <a:tc>
                  <a:txBody>
                    <a:bodyPr/>
                    <a:lstStyle/>
                    <a:p>
                      <a:endParaRPr lang="zh-CN" altLang="en-US"/>
                    </a:p>
                  </a:txBody>
                  <a:tcPr/>
                </a:tc>
                <a:tc>
                  <a:txBody>
                    <a:bodyPr/>
                    <a:lstStyle/>
                    <a:p>
                      <a:endParaRPr lang="zh-CN" altLang="en-US"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778022458"/>
      </p:ext>
    </p:extLst>
  </p:cSld>
  <p:clrMapOvr>
    <a:masterClrMapping/>
  </p:clrMapOvr>
  <p:transition>
    <p:rand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098" name="文本占位符 1"/>
              <p:cNvSpPr>
                <a:spLocks noGrp="1"/>
              </p:cNvSpPr>
              <p:nvPr>
                <p:ph type="body" idx="4294967295"/>
              </p:nvPr>
            </p:nvSpPr>
            <p:spPr>
              <a:xfrm>
                <a:off x="1271464" y="260648"/>
                <a:ext cx="8101013" cy="6408738"/>
              </a:xfrm>
            </p:spPr>
            <p:txBody>
              <a:bodyPr anchor="t">
                <a:normAutofit/>
              </a:bodyPr>
              <a:lstStyle/>
              <a:p>
                <a:pPr>
                  <a:buNone/>
                </a:pPr>
                <a:r>
                  <a:rPr lang="en-US" altLang="zh-CN" sz="2800" dirty="0"/>
                  <a:t>4.1.2 </a:t>
                </a:r>
                <a:r>
                  <a:rPr lang="zh-CN" altLang="en-US" sz="2800" dirty="0"/>
                  <a:t>货币银行体系与货币供给</a:t>
                </a:r>
                <a:endParaRPr lang="en-US" altLang="zh-CN" sz="2800" dirty="0"/>
              </a:p>
              <a:p>
                <a:pPr eaLnBrk="1" hangingPunct="1">
                  <a:buFontTx/>
                  <a:buNone/>
                </a:pPr>
                <a:endParaRPr lang="en-US" altLang="zh-CN" sz="2800" dirty="0"/>
              </a:p>
              <a:p>
                <a:r>
                  <a:rPr lang="zh-CN" altLang="en-US" sz="2800" dirty="0"/>
                  <a:t>贴现与再贴现</a:t>
                </a:r>
                <a:endParaRPr lang="en-US" altLang="zh-CN" sz="2800" dirty="0"/>
              </a:p>
              <a:p>
                <a:pPr lvl="1">
                  <a:buFont typeface="Times New Roman" panose="02020603050405020304" pitchFamily="18" charset="0"/>
                  <a:buChar char="−"/>
                </a:pPr>
                <a:r>
                  <a:rPr lang="zh-CN" altLang="en-US" sz="2800" dirty="0"/>
                  <a:t>贴现</a:t>
                </a:r>
                <a:endParaRPr lang="en-US" altLang="zh-CN" sz="2800" dirty="0"/>
              </a:p>
              <a:p>
                <a:pPr lvl="1">
                  <a:buFont typeface="Times New Roman" panose="02020603050405020304" pitchFamily="18" charset="0"/>
                  <a:buChar char="−"/>
                </a:pPr>
                <a:r>
                  <a:rPr lang="zh-CN" altLang="en-US" sz="2800" dirty="0"/>
                  <a:t>再贴现</a:t>
                </a:r>
                <a:endParaRPr lang="en-US" altLang="zh-CN" sz="2800" dirty="0"/>
              </a:p>
              <a:p>
                <a:pPr lvl="1">
                  <a:buFont typeface="Times New Roman" panose="02020603050405020304" pitchFamily="18" charset="0"/>
                  <a:buChar char="−"/>
                </a:pPr>
                <a:r>
                  <a:rPr lang="zh-CN" altLang="en-US" sz="2800" dirty="0"/>
                  <a:t>贴现率</a:t>
                </a:r>
                <a:endParaRPr lang="en-US" altLang="zh-CN" sz="2800" dirty="0"/>
              </a:p>
              <a:p>
                <a:pPr lvl="1">
                  <a:buFont typeface="Times New Roman" panose="02020603050405020304" pitchFamily="18" charset="0"/>
                  <a:buChar char="−"/>
                </a:pPr>
                <a:endParaRPr lang="en-US" altLang="zh-CN" sz="2800" dirty="0"/>
              </a:p>
              <a:p>
                <a:pPr marL="228600" lvl="1">
                  <a:spcBef>
                    <a:spcPts val="1000"/>
                  </a:spcBef>
                </a:pPr>
                <a:r>
                  <a:rPr lang="zh-CN" altLang="en-US" sz="2800" dirty="0"/>
                  <a:t>通货存款比率</a:t>
                </a:r>
                <a:endParaRPr lang="en-US" altLang="zh-CN" sz="2800" dirty="0"/>
              </a:p>
              <a:p>
                <a:pPr marL="0" lvl="1" indent="0">
                  <a:spcBef>
                    <a:spcPts val="1000"/>
                  </a:spcBef>
                  <a:buNone/>
                </a:pPr>
                <a14:m>
                  <m:oMathPara xmlns:m="http://schemas.openxmlformats.org/officeDocument/2006/math">
                    <m:oMathParaPr>
                      <m:jc m:val="centerGroup"/>
                    </m:oMathParaPr>
                    <m:oMath xmlns:m="http://schemas.openxmlformats.org/officeDocument/2006/math">
                      <m:r>
                        <a:rPr lang="en-US" altLang="zh-CN" sz="2800" i="1">
                          <a:latin typeface="Cambria Math" panose="02040503050406030204" pitchFamily="18" charset="0"/>
                        </a:rPr>
                        <m:t>𝑐𝑢</m:t>
                      </m:r>
                      <m:r>
                        <a:rPr lang="en-US" altLang="zh-CN" sz="2800" i="1">
                          <a:latin typeface="Cambria Math" panose="02040503050406030204" pitchFamily="18" charset="0"/>
                        </a:rPr>
                        <m:t>=</m:t>
                      </m:r>
                      <m:f>
                        <m:fPr>
                          <m:ctrlPr>
                            <a:rPr lang="en-US" altLang="zh-CN" sz="2800" i="1">
                              <a:latin typeface="Cambria Math" panose="02040503050406030204" pitchFamily="18" charset="0"/>
                            </a:rPr>
                          </m:ctrlPr>
                        </m:fPr>
                        <m:num>
                          <m:r>
                            <a:rPr lang="en-US" altLang="zh-CN" sz="2800" i="1">
                              <a:latin typeface="Cambria Math" panose="02040503050406030204" pitchFamily="18" charset="0"/>
                            </a:rPr>
                            <m:t>𝐶𝑈</m:t>
                          </m:r>
                        </m:num>
                        <m:den>
                          <m:r>
                            <a:rPr lang="en-US" altLang="zh-CN" sz="2800" i="1">
                              <a:latin typeface="Cambria Math" panose="02040503050406030204" pitchFamily="18" charset="0"/>
                            </a:rPr>
                            <m:t>𝐷𝐷</m:t>
                          </m:r>
                        </m:den>
                      </m:f>
                    </m:oMath>
                  </m:oMathPara>
                </a14:m>
                <a:endParaRPr lang="en-US" altLang="zh-CN" sz="2800" dirty="0"/>
              </a:p>
            </p:txBody>
          </p:sp>
        </mc:Choice>
        <mc:Fallback xmlns="">
          <p:sp>
            <p:nvSpPr>
              <p:cNvPr id="4098" name="文本占位符 1"/>
              <p:cNvSpPr>
                <a:spLocks noGrp="1" noRot="1" noChangeAspect="1" noMove="1" noResize="1" noEditPoints="1" noAdjustHandles="1" noChangeArrowheads="1" noChangeShapeType="1" noTextEdit="1"/>
              </p:cNvSpPr>
              <p:nvPr>
                <p:ph type="body" idx="4294967295"/>
              </p:nvPr>
            </p:nvSpPr>
            <p:spPr>
              <a:xfrm>
                <a:off x="1271464" y="260648"/>
                <a:ext cx="8101013" cy="6408738"/>
              </a:xfrm>
              <a:blipFill>
                <a:blip r:embed="rId3"/>
                <a:stretch>
                  <a:fillRect l="-1581" t="-1427"/>
                </a:stretch>
              </a:blipFill>
            </p:spPr>
            <p:txBody>
              <a:bodyPr/>
              <a:lstStyle/>
              <a:p>
                <a:r>
                  <a:rPr lang="zh-CN" altLang="en-US">
                    <a:noFill/>
                  </a:rPr>
                  <a:t> </a:t>
                </a:r>
              </a:p>
            </p:txBody>
          </p:sp>
        </mc:Fallback>
      </mc:AlternateContent>
      <p:sp>
        <p:nvSpPr>
          <p:cNvPr id="2" name="圆角矩形 1"/>
          <p:cNvSpPr/>
          <p:nvPr/>
        </p:nvSpPr>
        <p:spPr>
          <a:xfrm>
            <a:off x="407368" y="836712"/>
            <a:ext cx="9865096" cy="14401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847913388"/>
      </p:ext>
    </p:extLst>
  </p:cSld>
  <p:clrMapOvr>
    <a:masterClrMapping/>
  </p:clrMapOvr>
  <p:transition>
    <p:rand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txBox="1">
            <a:spLocks/>
          </p:cNvSpPr>
          <p:nvPr/>
        </p:nvSpPr>
        <p:spPr>
          <a:xfrm>
            <a:off x="983432" y="773842"/>
            <a:ext cx="8280920" cy="936104"/>
          </a:xfrm>
          <a:prstGeom prst="rect">
            <a:avLst/>
          </a:prstGeom>
        </p:spPr>
        <p:txBody>
          <a:bodyPr vert="horz" lIns="91440" tIns="45720" rIns="91440" bIns="45720" rtlCol="0" anchor="t">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buFont typeface="Arial"/>
              <a:buNone/>
            </a:pPr>
            <a:r>
              <a:rPr lang="en-US" altLang="zh-CN" sz="2800" dirty="0"/>
              <a:t>1000</a:t>
            </a:r>
            <a:r>
              <a:rPr lang="zh-CN" altLang="en-US" sz="2800" dirty="0"/>
              <a:t>，                                               </a:t>
            </a:r>
            <a:r>
              <a:rPr lang="en-US" altLang="zh-CN" sz="2800" dirty="0"/>
              <a:t>1000 + 100 =  1000</a:t>
            </a:r>
          </a:p>
        </p:txBody>
      </p:sp>
      <p:sp>
        <p:nvSpPr>
          <p:cNvPr id="3" name="右箭头 2"/>
          <p:cNvSpPr/>
          <p:nvPr/>
        </p:nvSpPr>
        <p:spPr>
          <a:xfrm>
            <a:off x="983432" y="2132856"/>
            <a:ext cx="8496944" cy="5040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1"/>
          <p:cNvSpPr txBox="1">
            <a:spLocks/>
          </p:cNvSpPr>
          <p:nvPr/>
        </p:nvSpPr>
        <p:spPr>
          <a:xfrm>
            <a:off x="4799856" y="3501008"/>
            <a:ext cx="5184576" cy="2448272"/>
          </a:xfrm>
          <a:prstGeom prst="rect">
            <a:avLst/>
          </a:prstGeom>
        </p:spPr>
        <p:txBody>
          <a:bodyPr vert="horz" lIns="91440" tIns="45720" rIns="91440" bIns="45720" rtlCol="0" anchor="t">
            <a:normAutofit fontScale="92500" lnSpcReduction="10000"/>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buFont typeface="Arial"/>
              <a:buNone/>
            </a:pPr>
            <a:r>
              <a:rPr lang="zh-CN" altLang="en-US" sz="2800" dirty="0"/>
              <a:t>贴现</a:t>
            </a:r>
            <a:endParaRPr lang="en-US" altLang="zh-CN" sz="2800" dirty="0"/>
          </a:p>
          <a:p>
            <a:pPr>
              <a:buFont typeface="Arial"/>
              <a:buNone/>
            </a:pPr>
            <a:r>
              <a:rPr lang="zh-CN" altLang="en-US" sz="2800" dirty="0"/>
              <a:t>付款：</a:t>
            </a:r>
            <a:r>
              <a:rPr lang="en-US" altLang="zh-CN" sz="2800" dirty="0"/>
              <a:t>1100 -50 </a:t>
            </a:r>
          </a:p>
          <a:p>
            <a:pPr>
              <a:buFont typeface="Arial"/>
              <a:buNone/>
            </a:pPr>
            <a:r>
              <a:rPr lang="zh-CN" altLang="en-US" sz="2800" dirty="0"/>
              <a:t>                 </a:t>
            </a:r>
            <a:r>
              <a:rPr lang="en-US" altLang="zh-CN" sz="2800" dirty="0"/>
              <a:t>=  1050</a:t>
            </a:r>
          </a:p>
          <a:p>
            <a:pPr algn="r">
              <a:buFont typeface="Arial"/>
              <a:buNone/>
            </a:pPr>
            <a:r>
              <a:rPr lang="zh-CN" altLang="en-US" sz="2800" dirty="0"/>
              <a:t>收款：</a:t>
            </a:r>
            <a:r>
              <a:rPr lang="en-US" altLang="zh-CN" sz="2800" dirty="0"/>
              <a:t>1000+100</a:t>
            </a:r>
          </a:p>
          <a:p>
            <a:pPr algn="r">
              <a:buFont typeface="Arial"/>
              <a:buNone/>
            </a:pPr>
            <a:r>
              <a:rPr lang="en-US" altLang="zh-CN" sz="2800" dirty="0"/>
              <a:t>=1100</a:t>
            </a:r>
            <a:endParaRPr lang="en-US" altLang="zh-CN" sz="2600" dirty="0"/>
          </a:p>
        </p:txBody>
      </p:sp>
      <p:sp>
        <p:nvSpPr>
          <p:cNvPr id="5" name="文本占位符 1"/>
          <p:cNvSpPr txBox="1">
            <a:spLocks/>
          </p:cNvSpPr>
          <p:nvPr/>
        </p:nvSpPr>
        <p:spPr>
          <a:xfrm>
            <a:off x="839416" y="3032956"/>
            <a:ext cx="8424936" cy="936104"/>
          </a:xfrm>
          <a:prstGeom prst="rect">
            <a:avLst/>
          </a:prstGeom>
        </p:spPr>
        <p:txBody>
          <a:bodyPr vert="horz" lIns="91440" tIns="45720" rIns="91440" bIns="45720" rtlCol="0" anchor="t">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buFont typeface="Arial"/>
              <a:buNone/>
            </a:pPr>
            <a:r>
              <a:rPr lang="zh-CN" altLang="en-US" sz="2800" dirty="0"/>
              <a:t>期初                                        期中                                  期末    </a:t>
            </a:r>
            <a:endParaRPr lang="en-US" altLang="zh-CN" sz="2800" dirty="0"/>
          </a:p>
        </p:txBody>
      </p:sp>
      <p:sp>
        <p:nvSpPr>
          <p:cNvPr id="6" name="文本占位符 1">
            <a:extLst>
              <a:ext uri="{FF2B5EF4-FFF2-40B4-BE49-F238E27FC236}">
                <a16:creationId xmlns:a16="http://schemas.microsoft.com/office/drawing/2014/main" id="{41A7FB91-FE90-7D4C-B727-86AA0B56E886}"/>
              </a:ext>
            </a:extLst>
          </p:cNvPr>
          <p:cNvSpPr txBox="1">
            <a:spLocks/>
          </p:cNvSpPr>
          <p:nvPr/>
        </p:nvSpPr>
        <p:spPr>
          <a:xfrm>
            <a:off x="983432" y="107768"/>
            <a:ext cx="1656184" cy="666074"/>
          </a:xfrm>
          <a:prstGeom prst="rect">
            <a:avLst/>
          </a:prstGeom>
        </p:spPr>
        <p:txBody>
          <a:bodyPr vert="horz" lIns="91440" tIns="45720" rIns="91440" bIns="45720" rtlCol="0" anchor="t">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buFont typeface="Arial"/>
              <a:buNone/>
            </a:pPr>
            <a:r>
              <a:rPr lang="en-US" altLang="zh-CN" sz="2800" dirty="0"/>
              <a:t>A</a:t>
            </a:r>
            <a:r>
              <a:rPr lang="zh-CN" altLang="en-US" sz="2800" dirty="0"/>
              <a:t>公司</a:t>
            </a:r>
            <a:endParaRPr lang="en-US" altLang="zh-CN" sz="2800" dirty="0"/>
          </a:p>
        </p:txBody>
      </p:sp>
      <p:sp>
        <p:nvSpPr>
          <p:cNvPr id="8" name="文本占位符 1">
            <a:extLst>
              <a:ext uri="{FF2B5EF4-FFF2-40B4-BE49-F238E27FC236}">
                <a16:creationId xmlns:a16="http://schemas.microsoft.com/office/drawing/2014/main" id="{6BE45684-4C70-5A41-B9EB-066A729EBEFF}"/>
              </a:ext>
            </a:extLst>
          </p:cNvPr>
          <p:cNvSpPr txBox="1">
            <a:spLocks/>
          </p:cNvSpPr>
          <p:nvPr/>
        </p:nvSpPr>
        <p:spPr>
          <a:xfrm>
            <a:off x="6023992" y="44761"/>
            <a:ext cx="2808312" cy="666074"/>
          </a:xfrm>
          <a:prstGeom prst="rect">
            <a:avLst/>
          </a:prstGeom>
        </p:spPr>
        <p:txBody>
          <a:bodyPr vert="horz" lIns="91440" tIns="45720" rIns="91440" bIns="45720" rtlCol="0" anchor="t">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buFont typeface="Arial"/>
              <a:buNone/>
            </a:pPr>
            <a:r>
              <a:rPr lang="en-US" altLang="zh-CN" sz="2800" dirty="0"/>
              <a:t>B</a:t>
            </a:r>
            <a:r>
              <a:rPr lang="zh-CN" altLang="en-US" sz="2800" dirty="0"/>
              <a:t>公司付给</a:t>
            </a:r>
            <a:r>
              <a:rPr lang="en-US" altLang="zh-CN" sz="2800" dirty="0"/>
              <a:t>A</a:t>
            </a:r>
            <a:r>
              <a:rPr lang="zh-CN" altLang="en-US" sz="2800" dirty="0"/>
              <a:t>公司</a:t>
            </a:r>
            <a:endParaRPr lang="en-US" altLang="zh-CN" sz="2800" dirty="0"/>
          </a:p>
        </p:txBody>
      </p:sp>
      <p:sp>
        <p:nvSpPr>
          <p:cNvPr id="9" name="文本占位符 1">
            <a:extLst>
              <a:ext uri="{FF2B5EF4-FFF2-40B4-BE49-F238E27FC236}">
                <a16:creationId xmlns:a16="http://schemas.microsoft.com/office/drawing/2014/main" id="{C2509B57-AA0A-C142-831B-4F5B18B5C66E}"/>
              </a:ext>
            </a:extLst>
          </p:cNvPr>
          <p:cNvSpPr txBox="1">
            <a:spLocks/>
          </p:cNvSpPr>
          <p:nvPr/>
        </p:nvSpPr>
        <p:spPr>
          <a:xfrm>
            <a:off x="3752562" y="5895137"/>
            <a:ext cx="3672408" cy="666074"/>
          </a:xfrm>
          <a:prstGeom prst="rect">
            <a:avLst/>
          </a:prstGeom>
        </p:spPr>
        <p:txBody>
          <a:bodyPr vert="horz" lIns="91440" tIns="45720" rIns="91440" bIns="45720" rtlCol="0" anchor="t">
            <a:norm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buFont typeface="Arial"/>
              <a:buNone/>
            </a:pPr>
            <a:r>
              <a:rPr lang="en-US" altLang="zh-CN" sz="2800" dirty="0"/>
              <a:t>A</a:t>
            </a:r>
            <a:r>
              <a:rPr lang="zh-CN" altLang="en-US" sz="2800" dirty="0"/>
              <a:t>公司转让票据给银行</a:t>
            </a:r>
            <a:endParaRPr lang="en-US" altLang="zh-CN" sz="2800" dirty="0"/>
          </a:p>
        </p:txBody>
      </p:sp>
      <mc:AlternateContent xmlns:mc="http://schemas.openxmlformats.org/markup-compatibility/2006">
        <mc:Choice xmlns:a14="http://schemas.microsoft.com/office/drawing/2010/main" Requires="a14">
          <p:sp>
            <p:nvSpPr>
              <p:cNvPr id="10" name="文本占位符 1">
                <a:extLst>
                  <a:ext uri="{FF2B5EF4-FFF2-40B4-BE49-F238E27FC236}">
                    <a16:creationId xmlns:a16="http://schemas.microsoft.com/office/drawing/2014/main" id="{78D827E2-E805-BB42-BB1E-24C8AD796A4D}"/>
                  </a:ext>
                </a:extLst>
              </p:cNvPr>
              <p:cNvSpPr txBox="1">
                <a:spLocks/>
              </p:cNvSpPr>
              <p:nvPr/>
            </p:nvSpPr>
            <p:spPr>
              <a:xfrm>
                <a:off x="10486764" y="4589512"/>
                <a:ext cx="1664568" cy="1647800"/>
              </a:xfrm>
              <a:prstGeom prst="rect">
                <a:avLst/>
              </a:prstGeom>
            </p:spPr>
            <p:txBody>
              <a:bodyPr vert="horz" lIns="91440" tIns="45720" rIns="91440" bIns="45720" rtlCol="0" anchor="t">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a:buFont typeface="Arial"/>
                  <a:buNone/>
                </a:pPr>
                <a:r>
                  <a:rPr lang="zh-CN" altLang="en-US" sz="2800" dirty="0"/>
                  <a:t>贴现率</a:t>
                </a:r>
                <a:r>
                  <a:rPr lang="en-US" altLang="zh-CN" sz="2800" dirty="0"/>
                  <a:t>=</a:t>
                </a:r>
              </a:p>
              <a:p>
                <a:pPr>
                  <a:buFont typeface="Arial"/>
                  <a:buNone/>
                </a:pPr>
                <a14:m>
                  <m:oMathPara xmlns:m="http://schemas.openxmlformats.org/officeDocument/2006/math">
                    <m:oMathParaPr>
                      <m:jc m:val="centerGroup"/>
                    </m:oMathParaPr>
                    <m:oMath xmlns:m="http://schemas.openxmlformats.org/officeDocument/2006/math">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50</m:t>
                          </m:r>
                        </m:num>
                        <m:den>
                          <m:r>
                            <a:rPr lang="en-US" altLang="zh-CN" sz="2800" b="0" i="1" smtClean="0">
                              <a:latin typeface="Cambria Math" panose="02040503050406030204" pitchFamily="18" charset="0"/>
                            </a:rPr>
                            <m:t>1100</m:t>
                          </m:r>
                        </m:den>
                      </m:f>
                    </m:oMath>
                  </m:oMathPara>
                </a14:m>
                <a:endParaRPr lang="en-US" altLang="zh-CN" sz="2800" dirty="0"/>
              </a:p>
            </p:txBody>
          </p:sp>
        </mc:Choice>
        <mc:Fallback>
          <p:sp>
            <p:nvSpPr>
              <p:cNvPr id="10" name="文本占位符 1">
                <a:extLst>
                  <a:ext uri="{FF2B5EF4-FFF2-40B4-BE49-F238E27FC236}">
                    <a16:creationId xmlns:a16="http://schemas.microsoft.com/office/drawing/2014/main" id="{78D827E2-E805-BB42-BB1E-24C8AD796A4D}"/>
                  </a:ext>
                </a:extLst>
              </p:cNvPr>
              <p:cNvSpPr txBox="1">
                <a:spLocks noRot="1" noChangeAspect="1" noMove="1" noResize="1" noEditPoints="1" noAdjustHandles="1" noChangeArrowheads="1" noChangeShapeType="1" noTextEdit="1"/>
              </p:cNvSpPr>
              <p:nvPr/>
            </p:nvSpPr>
            <p:spPr>
              <a:xfrm>
                <a:off x="10486764" y="4589512"/>
                <a:ext cx="1664568" cy="1647800"/>
              </a:xfrm>
              <a:prstGeom prst="rect">
                <a:avLst/>
              </a:prstGeom>
              <a:blipFill>
                <a:blip r:embed="rId3"/>
                <a:stretch>
                  <a:fillRect l="-7576" t="-458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402369018"/>
      </p:ext>
    </p:extLst>
  </p:cSld>
  <p:clrMapOvr>
    <a:masterClrMapping/>
  </p:clrMapOvr>
  <p:transition>
    <p:rand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文本占位符 1"/>
          <p:cNvSpPr>
            <a:spLocks noGrp="1"/>
          </p:cNvSpPr>
          <p:nvPr>
            <p:ph type="body" idx="4294967295"/>
          </p:nvPr>
        </p:nvSpPr>
        <p:spPr>
          <a:xfrm>
            <a:off x="1271464" y="260648"/>
            <a:ext cx="10009112" cy="6408738"/>
          </a:xfrm>
        </p:spPr>
        <p:txBody>
          <a:bodyPr anchor="t">
            <a:normAutofit/>
          </a:bodyPr>
          <a:lstStyle/>
          <a:p>
            <a:pPr>
              <a:buNone/>
            </a:pPr>
            <a:r>
              <a:rPr lang="en-US" altLang="zh-CN" sz="2800" dirty="0"/>
              <a:t>4.1.2 </a:t>
            </a:r>
            <a:r>
              <a:rPr lang="zh-CN" altLang="en-US" sz="2800" dirty="0"/>
              <a:t>货币银行体系与货币供给</a:t>
            </a:r>
            <a:endParaRPr lang="en-US" altLang="zh-CN" sz="2800" dirty="0"/>
          </a:p>
          <a:p>
            <a:pPr eaLnBrk="1" hangingPunct="1">
              <a:buFontTx/>
              <a:buNone/>
            </a:pPr>
            <a:endParaRPr lang="en-US" altLang="zh-CN" sz="2800" dirty="0"/>
          </a:p>
          <a:p>
            <a:pPr>
              <a:lnSpc>
                <a:spcPct val="90000"/>
              </a:lnSpc>
            </a:pPr>
            <a:r>
              <a:rPr lang="zh-CN" altLang="en-US" sz="2800" dirty="0"/>
              <a:t>基础货币</a:t>
            </a:r>
            <a:r>
              <a:rPr lang="en-US" altLang="zh-CN" sz="2800" dirty="0"/>
              <a:t>monetary base  </a:t>
            </a:r>
            <a:r>
              <a:rPr lang="zh-CN" altLang="en-US" sz="2800" dirty="0"/>
              <a:t>（高能货币</a:t>
            </a:r>
            <a:r>
              <a:rPr lang="en-US" altLang="zh-CN" sz="2800" dirty="0"/>
              <a:t>High-powered money</a:t>
            </a:r>
            <a:r>
              <a:rPr lang="zh-CN" altLang="en-US" sz="2800" dirty="0"/>
              <a:t>）</a:t>
            </a:r>
            <a:endParaRPr lang="en-US" altLang="zh-CN" sz="2800" dirty="0"/>
          </a:p>
          <a:p>
            <a:pPr marL="0" indent="0">
              <a:lnSpc>
                <a:spcPct val="90000"/>
              </a:lnSpc>
              <a:buNone/>
            </a:pPr>
            <a:endParaRPr lang="en-US" altLang="zh-CN" sz="2800" dirty="0"/>
          </a:p>
          <a:p>
            <a:pPr lvl="1">
              <a:buFont typeface="Times New Roman" panose="02020603050405020304" pitchFamily="18" charset="0"/>
              <a:buChar char="−"/>
            </a:pPr>
            <a:r>
              <a:rPr lang="zh-CN" altLang="en-US" sz="2800" dirty="0"/>
              <a:t>基础货币：直接由央行发行出来的所有其他货币赖以产生的那种货币。又称高能货币。</a:t>
            </a:r>
            <a:endParaRPr lang="en-US" altLang="zh-CN" sz="2800" dirty="0"/>
          </a:p>
          <a:p>
            <a:pPr lvl="1">
              <a:buFont typeface="Times New Roman" panose="02020603050405020304" pitchFamily="18" charset="0"/>
              <a:buChar char="−"/>
            </a:pPr>
            <a:endParaRPr lang="en-US" altLang="zh-CN" sz="2800" dirty="0"/>
          </a:p>
          <a:p>
            <a:pPr lvl="1">
              <a:buFont typeface="Times New Roman" panose="02020603050405020304" pitchFamily="18" charset="0"/>
              <a:buChar char="−"/>
            </a:pPr>
            <a:r>
              <a:rPr lang="zh-CN" altLang="en-US" sz="2800" dirty="0"/>
              <a:t>要点：</a:t>
            </a:r>
            <a:endParaRPr lang="en-US" altLang="zh-CN" sz="2800" dirty="0"/>
          </a:p>
          <a:p>
            <a:pPr lvl="2">
              <a:buFont typeface="Tw Cen MT" panose="020B0602020104020603" pitchFamily="34" charset="0"/>
              <a:buChar char="◊"/>
            </a:pPr>
            <a:r>
              <a:rPr lang="zh-CN" altLang="en-US" sz="2800" dirty="0"/>
              <a:t>一般来自央行（香港是例外，来自商业央行）</a:t>
            </a:r>
            <a:endParaRPr lang="en-US" altLang="zh-CN" sz="2800" dirty="0"/>
          </a:p>
          <a:p>
            <a:pPr lvl="2">
              <a:buFont typeface="Tw Cen MT" panose="020B0602020104020603" pitchFamily="34" charset="0"/>
              <a:buChar char="◊"/>
            </a:pPr>
            <a:r>
              <a:rPr lang="zh-CN" altLang="en-US" sz="2800" dirty="0"/>
              <a:t>可以派生更多的货币</a:t>
            </a:r>
            <a:endParaRPr lang="en-US" altLang="zh-CN" sz="2800" dirty="0"/>
          </a:p>
          <a:p>
            <a:pPr lvl="2">
              <a:buFont typeface="Tw Cen MT" panose="020B0602020104020603" pitchFamily="34" charset="0"/>
              <a:buChar char="◊"/>
            </a:pPr>
            <a:r>
              <a:rPr lang="zh-CN" altLang="en-US" sz="2800" dirty="0"/>
              <a:t>是央行对公众的负债</a:t>
            </a:r>
            <a:endParaRPr lang="en-US" altLang="zh-CN" sz="2800" dirty="0"/>
          </a:p>
          <a:p>
            <a:pPr lvl="2">
              <a:buFont typeface="Tw Cen MT" panose="020B0602020104020603" pitchFamily="34" charset="0"/>
              <a:buChar char="◊"/>
            </a:pPr>
            <a:r>
              <a:rPr lang="en-US" altLang="zh-CN" sz="2800" dirty="0"/>
              <a:t>MB = CU + RE</a:t>
            </a:r>
          </a:p>
        </p:txBody>
      </p:sp>
      <p:sp>
        <p:nvSpPr>
          <p:cNvPr id="2" name="圆角矩形 1"/>
          <p:cNvSpPr/>
          <p:nvPr/>
        </p:nvSpPr>
        <p:spPr>
          <a:xfrm>
            <a:off x="407368" y="836712"/>
            <a:ext cx="9865096" cy="14401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79402226"/>
      </p:ext>
    </p:extLst>
  </p:cSld>
  <p:clrMapOvr>
    <a:masterClrMapping/>
  </p:clrMapOvr>
  <p:transition>
    <p:random/>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天体">
  <a:themeElements>
    <a:clrScheme name="天体">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天体">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天体">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天体</Template>
  <TotalTime>3379</TotalTime>
  <Words>881</Words>
  <Application>Microsoft Macintosh PowerPoint</Application>
  <PresentationFormat>宽屏</PresentationFormat>
  <Paragraphs>152</Paragraphs>
  <Slides>23</Slides>
  <Notes>16</Notes>
  <HiddenSlides>9</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23</vt:i4>
      </vt:variant>
    </vt:vector>
  </HeadingPairs>
  <TitlesOfParts>
    <vt:vector size="33" baseType="lpstr">
      <vt:lpstr>宋体</vt:lpstr>
      <vt:lpstr>Arial</vt:lpstr>
      <vt:lpstr>Bookman Old Style</vt:lpstr>
      <vt:lpstr>Calibri</vt:lpstr>
      <vt:lpstr>Calibri Light</vt:lpstr>
      <vt:lpstr>Cambria Math</vt:lpstr>
      <vt:lpstr>Times New Roman</vt:lpstr>
      <vt:lpstr>Tw Cen MT</vt:lpstr>
      <vt:lpstr>Wingdings</vt:lpstr>
      <vt:lpstr>天体</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Wuhan University</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wh</dc:creator>
  <cp:lastModifiedBy>Microsoft Office 用户</cp:lastModifiedBy>
  <cp:revision>173</cp:revision>
  <dcterms:created xsi:type="dcterms:W3CDTF">2003-07-08T03:33:34Z</dcterms:created>
  <dcterms:modified xsi:type="dcterms:W3CDTF">2018-05-28T03:17:20Z</dcterms:modified>
</cp:coreProperties>
</file>

<file path=docProps/thumbnail.jpeg>
</file>